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1"/>
  </p:notesMasterIdLst>
  <p:sldIdLst>
    <p:sldId id="256" r:id="rId2"/>
    <p:sldId id="307" r:id="rId3"/>
    <p:sldId id="258" r:id="rId4"/>
    <p:sldId id="260" r:id="rId5"/>
    <p:sldId id="261" r:id="rId6"/>
    <p:sldId id="297" r:id="rId7"/>
    <p:sldId id="262" r:id="rId8"/>
    <p:sldId id="298" r:id="rId9"/>
    <p:sldId id="270" r:id="rId10"/>
    <p:sldId id="302" r:id="rId11"/>
    <p:sldId id="303" r:id="rId12"/>
    <p:sldId id="299" r:id="rId13"/>
    <p:sldId id="300" r:id="rId14"/>
    <p:sldId id="269" r:id="rId15"/>
    <p:sldId id="305" r:id="rId16"/>
    <p:sldId id="272" r:id="rId17"/>
    <p:sldId id="304" r:id="rId18"/>
    <p:sldId id="306" r:id="rId19"/>
    <p:sldId id="265" r:id="rId20"/>
    <p:sldId id="301" r:id="rId21"/>
    <p:sldId id="266" r:id="rId22"/>
    <p:sldId id="263" r:id="rId23"/>
    <p:sldId id="308" r:id="rId24"/>
    <p:sldId id="309" r:id="rId25"/>
    <p:sldId id="311" r:id="rId26"/>
    <p:sldId id="313" r:id="rId27"/>
    <p:sldId id="314" r:id="rId28"/>
    <p:sldId id="310" r:id="rId29"/>
    <p:sldId id="275" r:id="rId30"/>
  </p:sldIdLst>
  <p:sldSz cx="9144000" cy="5143500" type="screen16x9"/>
  <p:notesSz cx="6858000" cy="9144000"/>
  <p:embeddedFontLst>
    <p:embeddedFont>
      <p:font typeface="Raleway ExtraBold" panose="020B0604020202020204" charset="0"/>
      <p:bold r:id="rId32"/>
      <p:boldItalic r:id="rId33"/>
    </p:embeddedFont>
    <p:embeddedFont>
      <p:font typeface="Raleway Medium" panose="020B0604020202020204" charset="0"/>
      <p:regular r:id="rId34"/>
      <p:bold r:id="rId35"/>
      <p:italic r:id="rId36"/>
      <p:boldItalic r:id="rId37"/>
    </p:embeddedFont>
    <p:embeddedFont>
      <p:font typeface="Raleway" panose="020B0604020202020204" charset="0"/>
      <p:regular r:id="rId38"/>
      <p:bold r:id="rId39"/>
      <p:italic r:id="rId40"/>
      <p:boldItalic r:id="rId41"/>
    </p:embeddedFont>
    <p:embeddedFont>
      <p:font typeface="Open Sans" panose="020B0604020202020204" charset="0"/>
      <p:regular r:id="rId42"/>
      <p:bold r:id="rId43"/>
      <p:italic r:id="rId44"/>
      <p:boldItalic r:id="rId45"/>
    </p:embeddedFont>
    <p:embeddedFont>
      <p:font typeface="PT Sans" panose="020B0604020202020204" charset="0"/>
      <p:regular r:id="rId46"/>
      <p:bold r:id="rId47"/>
      <p:italic r:id="rId48"/>
      <p:boldItalic r:id="rId49"/>
    </p:embeddedFont>
    <p:embeddedFont>
      <p:font typeface="Perpetua Titling MT" panose="02020502060505020804" pitchFamily="18" charset="0"/>
      <p:regular r:id="rId50"/>
      <p:bold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0772AF-D832-4D1D-B13E-4E34F387F87D}">
  <a:tblStyle styleId="{2B0772AF-D832-4D1D-B13E-4E34F387F87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B2B8C6-083F-4523-BA79-FC993F76C3E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99" autoAdjust="0"/>
    <p:restoredTop sz="94660"/>
  </p:normalViewPr>
  <p:slideViewPr>
    <p:cSldViewPr snapToGrid="0">
      <p:cViewPr varScale="1">
        <p:scale>
          <a:sx n="110" d="100"/>
          <a:sy n="110" d="100"/>
        </p:scale>
        <p:origin x="41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hdphoto1.wdp>
</file>

<file path=ppt/media/hdphoto2.wdp>
</file>

<file path=ppt/media/hdphoto3.wdp>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jpg>
</file>

<file path=ppt/media/image19.jpeg>
</file>

<file path=ppt/media/image2.jpeg>
</file>

<file path=ppt/media/image20.png>
</file>

<file path=ppt/media/image21.png>
</file>

<file path=ppt/media/image22.jpe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4.jp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4874971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1196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5064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8656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372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740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6751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94748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1086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4506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15790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5331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4559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7973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1189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21799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63343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347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0830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3867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9624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898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6876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7865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3522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06650"/>
            <a:ext cx="6651600" cy="15621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449750"/>
            <a:ext cx="3926400" cy="414600"/>
          </a:xfrm>
          <a:prstGeom prst="rect">
            <a:avLst/>
          </a:prstGeom>
          <a:solidFill>
            <a:schemeClr val="dk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3718663" y="959100"/>
            <a:ext cx="2872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 name="Google Shape;101;p14"/>
          <p:cNvSpPr txBox="1">
            <a:spLocks noGrp="1"/>
          </p:cNvSpPr>
          <p:nvPr>
            <p:ph type="subTitle" idx="1"/>
          </p:nvPr>
        </p:nvSpPr>
        <p:spPr>
          <a:xfrm>
            <a:off x="3718675" y="2167200"/>
            <a:ext cx="4142400" cy="201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102" name="Google Shape;102;p14"/>
          <p:cNvGrpSpPr/>
          <p:nvPr/>
        </p:nvGrpSpPr>
        <p:grpSpPr>
          <a:xfrm>
            <a:off x="0" y="0"/>
            <a:ext cx="9143875" cy="5143500"/>
            <a:chOff x="0" y="0"/>
            <a:chExt cx="9143875" cy="5143500"/>
          </a:xfrm>
        </p:grpSpPr>
        <p:sp>
          <p:nvSpPr>
            <p:cNvPr id="103" name="Google Shape;103;p14"/>
            <p:cNvSpPr/>
            <p:nvPr/>
          </p:nvSpPr>
          <p:spPr>
            <a:xfrm rot="10800000" flipH="1">
              <a:off x="0" y="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4" name="Google Shape;104;p14"/>
            <p:cNvSpPr/>
            <p:nvPr/>
          </p:nvSpPr>
          <p:spPr>
            <a:xfrm rot="10800000" flipH="1">
              <a:off x="8430775" y="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5" name="Google Shape;105;p14"/>
            <p:cNvSpPr/>
            <p:nvPr/>
          </p:nvSpPr>
          <p:spPr>
            <a:xfrm rot="10800000" flipH="1">
              <a:off x="8430775" y="85710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6" name="Google Shape;106;p14"/>
            <p:cNvSpPr/>
            <p:nvPr/>
          </p:nvSpPr>
          <p:spPr>
            <a:xfrm rot="10800000" flipH="1">
              <a:off x="8430775" y="42864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7" name="Google Shape;107;p14"/>
            <p:cNvSpPr/>
            <p:nvPr/>
          </p:nvSpPr>
          <p:spPr>
            <a:xfrm rot="10800000" flipH="1">
              <a:off x="7717675" y="428640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8" name="Google Shape;108;p14"/>
            <p:cNvSpPr/>
            <p:nvPr/>
          </p:nvSpPr>
          <p:spPr>
            <a:xfrm rot="10800000" flipH="1">
              <a:off x="0" y="428640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09"/>
        <p:cNvGrpSpPr/>
        <p:nvPr/>
      </p:nvGrpSpPr>
      <p:grpSpPr>
        <a:xfrm>
          <a:off x="0" y="0"/>
          <a:ext cx="0" cy="0"/>
          <a:chOff x="0" y="0"/>
          <a:chExt cx="0" cy="0"/>
        </a:xfrm>
      </p:grpSpPr>
      <p:sp>
        <p:nvSpPr>
          <p:cNvPr id="110" name="Google Shape;110;p15"/>
          <p:cNvSpPr txBox="1">
            <a:spLocks noGrp="1"/>
          </p:cNvSpPr>
          <p:nvPr>
            <p:ph type="title"/>
          </p:nvPr>
        </p:nvSpPr>
        <p:spPr>
          <a:xfrm>
            <a:off x="6261775" y="538900"/>
            <a:ext cx="2169000" cy="989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5"/>
          <p:cNvSpPr txBox="1">
            <a:spLocks noGrp="1"/>
          </p:cNvSpPr>
          <p:nvPr>
            <p:ph type="subTitle" idx="1"/>
          </p:nvPr>
        </p:nvSpPr>
        <p:spPr>
          <a:xfrm>
            <a:off x="6261775" y="1491281"/>
            <a:ext cx="21690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5"/>
          <p:cNvSpPr>
            <a:spLocks noGrp="1"/>
          </p:cNvSpPr>
          <p:nvPr>
            <p:ph type="pic" idx="2"/>
          </p:nvPr>
        </p:nvSpPr>
        <p:spPr>
          <a:xfrm>
            <a:off x="713225" y="554676"/>
            <a:ext cx="2801100" cy="4049400"/>
          </a:xfrm>
          <a:prstGeom prst="rect">
            <a:avLst/>
          </a:prstGeom>
          <a:noFill/>
          <a:ln>
            <a:noFill/>
          </a:ln>
        </p:spPr>
      </p:sp>
      <p:sp>
        <p:nvSpPr>
          <p:cNvPr id="113" name="Google Shape;113;p15"/>
          <p:cNvSpPr>
            <a:spLocks noGrp="1"/>
          </p:cNvSpPr>
          <p:nvPr>
            <p:ph type="pic" idx="3"/>
          </p:nvPr>
        </p:nvSpPr>
        <p:spPr>
          <a:xfrm>
            <a:off x="3671775" y="539500"/>
            <a:ext cx="2304300" cy="2285700"/>
          </a:xfrm>
          <a:prstGeom prst="rect">
            <a:avLst/>
          </a:prstGeom>
          <a:noFill/>
          <a:ln>
            <a:noFill/>
          </a:ln>
        </p:spPr>
      </p:sp>
      <p:sp>
        <p:nvSpPr>
          <p:cNvPr id="114" name="Google Shape;114;p15"/>
          <p:cNvSpPr>
            <a:spLocks noGrp="1"/>
          </p:cNvSpPr>
          <p:nvPr>
            <p:ph type="pic" idx="4"/>
          </p:nvPr>
        </p:nvSpPr>
        <p:spPr>
          <a:xfrm>
            <a:off x="3671775" y="2953775"/>
            <a:ext cx="4740300" cy="1650300"/>
          </a:xfrm>
          <a:prstGeom prst="rect">
            <a:avLst/>
          </a:prstGeom>
          <a:noFill/>
          <a:ln>
            <a:noFill/>
          </a:ln>
        </p:spPr>
      </p:sp>
      <p:grpSp>
        <p:nvGrpSpPr>
          <p:cNvPr id="115" name="Google Shape;115;p15"/>
          <p:cNvGrpSpPr/>
          <p:nvPr/>
        </p:nvGrpSpPr>
        <p:grpSpPr>
          <a:xfrm>
            <a:off x="0" y="0"/>
            <a:ext cx="713100" cy="5143500"/>
            <a:chOff x="0" y="0"/>
            <a:chExt cx="713100" cy="5143500"/>
          </a:xfrm>
        </p:grpSpPr>
        <p:sp>
          <p:nvSpPr>
            <p:cNvPr id="116" name="Google Shape;116;p15"/>
            <p:cNvSpPr/>
            <p:nvPr/>
          </p:nvSpPr>
          <p:spPr>
            <a:xfrm rot="10800000" flipH="1">
              <a:off x="0" y="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7" name="Google Shape;117;p15"/>
            <p:cNvSpPr/>
            <p:nvPr/>
          </p:nvSpPr>
          <p:spPr>
            <a:xfrm rot="10800000" flipH="1">
              <a:off x="0" y="85710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8" name="Google Shape;118;p15"/>
            <p:cNvSpPr/>
            <p:nvPr/>
          </p:nvSpPr>
          <p:spPr>
            <a:xfrm rot="10800000" flipH="1">
              <a:off x="0" y="428640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19" name="Google Shape;119;p15"/>
          <p:cNvSpPr/>
          <p:nvPr/>
        </p:nvSpPr>
        <p:spPr>
          <a:xfrm rot="10800000" flipH="1">
            <a:off x="8430775" y="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0" name="Google Shape;120;p15"/>
          <p:cNvSpPr/>
          <p:nvPr/>
        </p:nvSpPr>
        <p:spPr>
          <a:xfrm>
            <a:off x="626177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9"/>
        <p:cNvGrpSpPr/>
        <p:nvPr/>
      </p:nvGrpSpPr>
      <p:grpSpPr>
        <a:xfrm>
          <a:off x="0" y="0"/>
          <a:ext cx="0" cy="0"/>
          <a:chOff x="0" y="0"/>
          <a:chExt cx="0" cy="0"/>
        </a:xfrm>
      </p:grpSpPr>
      <p:sp>
        <p:nvSpPr>
          <p:cNvPr id="130" name="Google Shape;130;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17"/>
          <p:cNvSpPr txBox="1">
            <a:spLocks noGrp="1"/>
          </p:cNvSpPr>
          <p:nvPr>
            <p:ph type="subTitle" idx="1"/>
          </p:nvPr>
        </p:nvSpPr>
        <p:spPr>
          <a:xfrm>
            <a:off x="713225" y="2785400"/>
            <a:ext cx="2369700" cy="18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17"/>
          <p:cNvSpPr txBox="1">
            <a:spLocks noGrp="1"/>
          </p:cNvSpPr>
          <p:nvPr>
            <p:ph type="subTitle" idx="2"/>
          </p:nvPr>
        </p:nvSpPr>
        <p:spPr>
          <a:xfrm>
            <a:off x="3231361" y="2785400"/>
            <a:ext cx="2369700" cy="18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17"/>
          <p:cNvSpPr txBox="1">
            <a:spLocks noGrp="1"/>
          </p:cNvSpPr>
          <p:nvPr>
            <p:ph type="subTitle" idx="3"/>
          </p:nvPr>
        </p:nvSpPr>
        <p:spPr>
          <a:xfrm>
            <a:off x="5749496" y="2785400"/>
            <a:ext cx="2369700" cy="18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17"/>
          <p:cNvSpPr txBox="1">
            <a:spLocks noGrp="1"/>
          </p:cNvSpPr>
          <p:nvPr>
            <p:ph type="subTitle" idx="4"/>
          </p:nvPr>
        </p:nvSpPr>
        <p:spPr>
          <a:xfrm>
            <a:off x="713225" y="2202125"/>
            <a:ext cx="23697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5" name="Google Shape;135;p17"/>
          <p:cNvSpPr txBox="1">
            <a:spLocks noGrp="1"/>
          </p:cNvSpPr>
          <p:nvPr>
            <p:ph type="subTitle" idx="5"/>
          </p:nvPr>
        </p:nvSpPr>
        <p:spPr>
          <a:xfrm>
            <a:off x="3231357" y="2202125"/>
            <a:ext cx="23697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6" name="Google Shape;136;p17"/>
          <p:cNvSpPr txBox="1">
            <a:spLocks noGrp="1"/>
          </p:cNvSpPr>
          <p:nvPr>
            <p:ph type="subTitle" idx="6"/>
          </p:nvPr>
        </p:nvSpPr>
        <p:spPr>
          <a:xfrm>
            <a:off x="5749488" y="2202125"/>
            <a:ext cx="23697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7" name="Google Shape;137;p17"/>
          <p:cNvGrpSpPr/>
          <p:nvPr/>
        </p:nvGrpSpPr>
        <p:grpSpPr>
          <a:xfrm>
            <a:off x="8795925" y="2411700"/>
            <a:ext cx="364500" cy="2731800"/>
            <a:chOff x="8795925" y="2411700"/>
            <a:chExt cx="364500" cy="2731800"/>
          </a:xfrm>
        </p:grpSpPr>
        <p:sp>
          <p:nvSpPr>
            <p:cNvPr id="138" name="Google Shape;138;p17"/>
            <p:cNvSpPr/>
            <p:nvPr/>
          </p:nvSpPr>
          <p:spPr>
            <a:xfrm rot="10800000" flipH="1">
              <a:off x="8795925" y="4286400"/>
              <a:ext cx="3645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9" name="Google Shape;139;p17"/>
            <p:cNvSpPr/>
            <p:nvPr/>
          </p:nvSpPr>
          <p:spPr>
            <a:xfrm rot="10800000" flipH="1">
              <a:off x="8795925" y="3429300"/>
              <a:ext cx="3645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0" name="Google Shape;140;p17"/>
            <p:cNvSpPr/>
            <p:nvPr/>
          </p:nvSpPr>
          <p:spPr>
            <a:xfrm rot="10800000" flipH="1">
              <a:off x="8795925" y="2572200"/>
              <a:ext cx="3645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1" name="Google Shape;141;p17"/>
            <p:cNvSpPr/>
            <p:nvPr/>
          </p:nvSpPr>
          <p:spPr>
            <a:xfrm>
              <a:off x="8795925" y="2411700"/>
              <a:ext cx="3645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42" name="Google Shape;142;p17"/>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43"/>
        <p:cNvGrpSpPr/>
        <p:nvPr/>
      </p:nvGrpSpPr>
      <p:grpSpPr>
        <a:xfrm>
          <a:off x="0" y="0"/>
          <a:ext cx="0" cy="0"/>
          <a:chOff x="0" y="0"/>
          <a:chExt cx="0" cy="0"/>
        </a:xfrm>
      </p:grpSpPr>
      <p:sp>
        <p:nvSpPr>
          <p:cNvPr id="144" name="Google Shape;144;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5" name="Google Shape;145;p18"/>
          <p:cNvSpPr txBox="1">
            <a:spLocks noGrp="1"/>
          </p:cNvSpPr>
          <p:nvPr>
            <p:ph type="subTitle" idx="1"/>
          </p:nvPr>
        </p:nvSpPr>
        <p:spPr>
          <a:xfrm>
            <a:off x="713225" y="1659425"/>
            <a:ext cx="3286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18"/>
          <p:cNvSpPr txBox="1">
            <a:spLocks noGrp="1"/>
          </p:cNvSpPr>
          <p:nvPr>
            <p:ph type="subTitle" idx="2"/>
          </p:nvPr>
        </p:nvSpPr>
        <p:spPr>
          <a:xfrm>
            <a:off x="4698825" y="1659425"/>
            <a:ext cx="3286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7" name="Google Shape;147;p18"/>
          <p:cNvSpPr txBox="1">
            <a:spLocks noGrp="1"/>
          </p:cNvSpPr>
          <p:nvPr>
            <p:ph type="subTitle" idx="3"/>
          </p:nvPr>
        </p:nvSpPr>
        <p:spPr>
          <a:xfrm>
            <a:off x="713225" y="3396200"/>
            <a:ext cx="3286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8" name="Google Shape;148;p18"/>
          <p:cNvSpPr txBox="1">
            <a:spLocks noGrp="1"/>
          </p:cNvSpPr>
          <p:nvPr>
            <p:ph type="subTitle" idx="4"/>
          </p:nvPr>
        </p:nvSpPr>
        <p:spPr>
          <a:xfrm>
            <a:off x="4698825" y="3396200"/>
            <a:ext cx="3286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9" name="Google Shape;149;p18"/>
          <p:cNvSpPr txBox="1">
            <a:spLocks noGrp="1"/>
          </p:cNvSpPr>
          <p:nvPr>
            <p:ph type="subTitle" idx="5"/>
          </p:nvPr>
        </p:nvSpPr>
        <p:spPr>
          <a:xfrm>
            <a:off x="713225" y="1338475"/>
            <a:ext cx="3286200" cy="40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0" name="Google Shape;150;p18"/>
          <p:cNvSpPr txBox="1">
            <a:spLocks noGrp="1"/>
          </p:cNvSpPr>
          <p:nvPr>
            <p:ph type="subTitle" idx="6"/>
          </p:nvPr>
        </p:nvSpPr>
        <p:spPr>
          <a:xfrm>
            <a:off x="713225" y="3075275"/>
            <a:ext cx="3286200" cy="40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1" name="Google Shape;151;p18"/>
          <p:cNvSpPr txBox="1">
            <a:spLocks noGrp="1"/>
          </p:cNvSpPr>
          <p:nvPr>
            <p:ph type="subTitle" idx="7"/>
          </p:nvPr>
        </p:nvSpPr>
        <p:spPr>
          <a:xfrm>
            <a:off x="4698825" y="1338475"/>
            <a:ext cx="3286200" cy="40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2" name="Google Shape;152;p18"/>
          <p:cNvSpPr txBox="1">
            <a:spLocks noGrp="1"/>
          </p:cNvSpPr>
          <p:nvPr>
            <p:ph type="subTitle" idx="8"/>
          </p:nvPr>
        </p:nvSpPr>
        <p:spPr>
          <a:xfrm>
            <a:off x="4698825" y="3075275"/>
            <a:ext cx="3286200" cy="40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53" name="Google Shape;153;p18"/>
          <p:cNvGrpSpPr/>
          <p:nvPr/>
        </p:nvGrpSpPr>
        <p:grpSpPr>
          <a:xfrm>
            <a:off x="0" y="3429300"/>
            <a:ext cx="9160425" cy="1714200"/>
            <a:chOff x="0" y="3429300"/>
            <a:chExt cx="9160425" cy="1714200"/>
          </a:xfrm>
        </p:grpSpPr>
        <p:grpSp>
          <p:nvGrpSpPr>
            <p:cNvPr id="154" name="Google Shape;154;p18"/>
            <p:cNvGrpSpPr/>
            <p:nvPr/>
          </p:nvGrpSpPr>
          <p:grpSpPr>
            <a:xfrm>
              <a:off x="8795925" y="3429300"/>
              <a:ext cx="364500" cy="1714200"/>
              <a:chOff x="8795925" y="3429300"/>
              <a:chExt cx="364500" cy="1714200"/>
            </a:xfrm>
          </p:grpSpPr>
          <p:sp>
            <p:nvSpPr>
              <p:cNvPr id="155" name="Google Shape;155;p18"/>
              <p:cNvSpPr/>
              <p:nvPr/>
            </p:nvSpPr>
            <p:spPr>
              <a:xfrm rot="10800000" flipH="1">
                <a:off x="8795925" y="4286400"/>
                <a:ext cx="3645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6" name="Google Shape;156;p18"/>
              <p:cNvSpPr/>
              <p:nvPr/>
            </p:nvSpPr>
            <p:spPr>
              <a:xfrm rot="10800000" flipH="1">
                <a:off x="8795925" y="3429300"/>
                <a:ext cx="3645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57" name="Google Shape;157;p18"/>
            <p:cNvGrpSpPr/>
            <p:nvPr/>
          </p:nvGrpSpPr>
          <p:grpSpPr>
            <a:xfrm>
              <a:off x="0" y="3429300"/>
              <a:ext cx="364500" cy="1714200"/>
              <a:chOff x="0" y="3429300"/>
              <a:chExt cx="364500" cy="1714200"/>
            </a:xfrm>
          </p:grpSpPr>
          <p:sp>
            <p:nvSpPr>
              <p:cNvPr id="158" name="Google Shape;158;p18"/>
              <p:cNvSpPr/>
              <p:nvPr/>
            </p:nvSpPr>
            <p:spPr>
              <a:xfrm rot="10800000" flipH="1">
                <a:off x="0" y="4286400"/>
                <a:ext cx="3645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9" name="Google Shape;159;p18"/>
              <p:cNvSpPr/>
              <p:nvPr/>
            </p:nvSpPr>
            <p:spPr>
              <a:xfrm rot="10800000" flipH="1">
                <a:off x="0" y="3429300"/>
                <a:ext cx="3645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60" name="Google Shape;160;p18"/>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1"/>
        <p:cNvGrpSpPr/>
        <p:nvPr/>
      </p:nvGrpSpPr>
      <p:grpSpPr>
        <a:xfrm>
          <a:off x="0" y="0"/>
          <a:ext cx="0" cy="0"/>
          <a:chOff x="0" y="0"/>
          <a:chExt cx="0" cy="0"/>
        </a:xfrm>
      </p:grpSpPr>
      <p:sp>
        <p:nvSpPr>
          <p:cNvPr id="162" name="Google Shape;162;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19"/>
          <p:cNvSpPr txBox="1">
            <a:spLocks noGrp="1"/>
          </p:cNvSpPr>
          <p:nvPr>
            <p:ph type="subTitle" idx="1"/>
          </p:nvPr>
        </p:nvSpPr>
        <p:spPr>
          <a:xfrm>
            <a:off x="713100" y="15577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4" name="Google Shape;164;p19"/>
          <p:cNvSpPr txBox="1">
            <a:spLocks noGrp="1"/>
          </p:cNvSpPr>
          <p:nvPr>
            <p:ph type="subTitle" idx="2"/>
          </p:nvPr>
        </p:nvSpPr>
        <p:spPr>
          <a:xfrm>
            <a:off x="3455250" y="15577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5" name="Google Shape;165;p19"/>
          <p:cNvSpPr txBox="1">
            <a:spLocks noGrp="1"/>
          </p:cNvSpPr>
          <p:nvPr>
            <p:ph type="subTitle" idx="3"/>
          </p:nvPr>
        </p:nvSpPr>
        <p:spPr>
          <a:xfrm>
            <a:off x="713100" y="328805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6" name="Google Shape;166;p19"/>
          <p:cNvSpPr txBox="1">
            <a:spLocks noGrp="1"/>
          </p:cNvSpPr>
          <p:nvPr>
            <p:ph type="subTitle" idx="4"/>
          </p:nvPr>
        </p:nvSpPr>
        <p:spPr>
          <a:xfrm>
            <a:off x="3455250" y="328805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19"/>
          <p:cNvSpPr txBox="1">
            <a:spLocks noGrp="1"/>
          </p:cNvSpPr>
          <p:nvPr>
            <p:ph type="subTitle" idx="5"/>
          </p:nvPr>
        </p:nvSpPr>
        <p:spPr>
          <a:xfrm>
            <a:off x="6197400" y="155776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8" name="Google Shape;168;p19"/>
          <p:cNvSpPr txBox="1">
            <a:spLocks noGrp="1"/>
          </p:cNvSpPr>
          <p:nvPr>
            <p:ph type="subTitle" idx="6"/>
          </p:nvPr>
        </p:nvSpPr>
        <p:spPr>
          <a:xfrm>
            <a:off x="6197400" y="328805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9" name="Google Shape;169;p19"/>
          <p:cNvSpPr txBox="1">
            <a:spLocks noGrp="1"/>
          </p:cNvSpPr>
          <p:nvPr>
            <p:ph type="subTitle" idx="7"/>
          </p:nvPr>
        </p:nvSpPr>
        <p:spPr>
          <a:xfrm>
            <a:off x="713100" y="1307112"/>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0" name="Google Shape;170;p19"/>
          <p:cNvSpPr txBox="1">
            <a:spLocks noGrp="1"/>
          </p:cNvSpPr>
          <p:nvPr>
            <p:ph type="subTitle" idx="8"/>
          </p:nvPr>
        </p:nvSpPr>
        <p:spPr>
          <a:xfrm>
            <a:off x="3457650" y="130711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1" name="Google Shape;171;p19"/>
          <p:cNvSpPr txBox="1">
            <a:spLocks noGrp="1"/>
          </p:cNvSpPr>
          <p:nvPr>
            <p:ph type="subTitle" idx="9"/>
          </p:nvPr>
        </p:nvSpPr>
        <p:spPr>
          <a:xfrm>
            <a:off x="6199800" y="1307112"/>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2" name="Google Shape;172;p19"/>
          <p:cNvSpPr txBox="1">
            <a:spLocks noGrp="1"/>
          </p:cNvSpPr>
          <p:nvPr>
            <p:ph type="subTitle" idx="13"/>
          </p:nvPr>
        </p:nvSpPr>
        <p:spPr>
          <a:xfrm>
            <a:off x="713100" y="3034188"/>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3" name="Google Shape;173;p19"/>
          <p:cNvSpPr txBox="1">
            <a:spLocks noGrp="1"/>
          </p:cNvSpPr>
          <p:nvPr>
            <p:ph type="subTitle" idx="14"/>
          </p:nvPr>
        </p:nvSpPr>
        <p:spPr>
          <a:xfrm>
            <a:off x="3457650" y="3034193"/>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74" name="Google Shape;174;p19"/>
          <p:cNvSpPr txBox="1">
            <a:spLocks noGrp="1"/>
          </p:cNvSpPr>
          <p:nvPr>
            <p:ph type="subTitle" idx="15"/>
          </p:nvPr>
        </p:nvSpPr>
        <p:spPr>
          <a:xfrm>
            <a:off x="6199800" y="3034193"/>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75" name="Google Shape;175;p19"/>
          <p:cNvGrpSpPr/>
          <p:nvPr/>
        </p:nvGrpSpPr>
        <p:grpSpPr>
          <a:xfrm>
            <a:off x="0" y="4661988"/>
            <a:ext cx="9144000" cy="481513"/>
            <a:chOff x="0" y="4661988"/>
            <a:chExt cx="9144000" cy="481513"/>
          </a:xfrm>
        </p:grpSpPr>
        <p:sp>
          <p:nvSpPr>
            <p:cNvPr id="176" name="Google Shape;176;p19"/>
            <p:cNvSpPr/>
            <p:nvPr/>
          </p:nvSpPr>
          <p:spPr>
            <a:xfrm>
              <a:off x="0" y="4983000"/>
              <a:ext cx="9144000" cy="160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7" name="Google Shape;177;p19"/>
            <p:cNvSpPr/>
            <p:nvPr/>
          </p:nvSpPr>
          <p:spPr>
            <a:xfrm>
              <a:off x="0" y="4822500"/>
              <a:ext cx="9144000" cy="16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8" name="Google Shape;178;p19"/>
            <p:cNvSpPr/>
            <p:nvPr/>
          </p:nvSpPr>
          <p:spPr>
            <a:xfrm>
              <a:off x="0" y="4661988"/>
              <a:ext cx="9144000" cy="16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79" name="Google Shape;179;p19"/>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0"/>
        <p:cNvGrpSpPr/>
        <p:nvPr/>
      </p:nvGrpSpPr>
      <p:grpSpPr>
        <a:xfrm>
          <a:off x="0" y="0"/>
          <a:ext cx="0" cy="0"/>
          <a:chOff x="0" y="0"/>
          <a:chExt cx="0" cy="0"/>
        </a:xfrm>
      </p:grpSpPr>
      <p:sp>
        <p:nvSpPr>
          <p:cNvPr id="181" name="Google Shape;181;p20"/>
          <p:cNvSpPr txBox="1">
            <a:spLocks noGrp="1"/>
          </p:cNvSpPr>
          <p:nvPr>
            <p:ph type="title" hasCustomPrompt="1"/>
          </p:nvPr>
        </p:nvSpPr>
        <p:spPr>
          <a:xfrm>
            <a:off x="3287850" y="2064188"/>
            <a:ext cx="25683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2" name="Google Shape;182;p20"/>
          <p:cNvSpPr txBox="1">
            <a:spLocks noGrp="1"/>
          </p:cNvSpPr>
          <p:nvPr>
            <p:ph type="subTitle" idx="1"/>
          </p:nvPr>
        </p:nvSpPr>
        <p:spPr>
          <a:xfrm>
            <a:off x="3287850" y="2746902"/>
            <a:ext cx="2568300" cy="33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83" name="Google Shape;183;p20"/>
          <p:cNvSpPr txBox="1">
            <a:spLocks noGrp="1"/>
          </p:cNvSpPr>
          <p:nvPr>
            <p:ph type="title" idx="2" hasCustomPrompt="1"/>
          </p:nvPr>
        </p:nvSpPr>
        <p:spPr>
          <a:xfrm>
            <a:off x="3287850" y="915175"/>
            <a:ext cx="25683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4" name="Google Shape;184;p20"/>
          <p:cNvSpPr txBox="1">
            <a:spLocks noGrp="1"/>
          </p:cNvSpPr>
          <p:nvPr>
            <p:ph type="subTitle" idx="3"/>
          </p:nvPr>
        </p:nvSpPr>
        <p:spPr>
          <a:xfrm>
            <a:off x="3287850" y="1597879"/>
            <a:ext cx="2568300" cy="33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85" name="Google Shape;185;p20"/>
          <p:cNvSpPr txBox="1">
            <a:spLocks noGrp="1"/>
          </p:cNvSpPr>
          <p:nvPr>
            <p:ph type="title" idx="4" hasCustomPrompt="1"/>
          </p:nvPr>
        </p:nvSpPr>
        <p:spPr>
          <a:xfrm>
            <a:off x="3287850" y="3213200"/>
            <a:ext cx="25683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6" name="Google Shape;186;p20"/>
          <p:cNvSpPr txBox="1">
            <a:spLocks noGrp="1"/>
          </p:cNvSpPr>
          <p:nvPr>
            <p:ph type="subTitle" idx="5"/>
          </p:nvPr>
        </p:nvSpPr>
        <p:spPr>
          <a:xfrm>
            <a:off x="3287850" y="3895925"/>
            <a:ext cx="2568300" cy="33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187" name="Google Shape;187;p20"/>
          <p:cNvGrpSpPr/>
          <p:nvPr/>
        </p:nvGrpSpPr>
        <p:grpSpPr>
          <a:xfrm>
            <a:off x="3847050" y="378431"/>
            <a:ext cx="1449900" cy="4386056"/>
            <a:chOff x="3847050" y="378431"/>
            <a:chExt cx="1449900" cy="4386056"/>
          </a:xfrm>
        </p:grpSpPr>
        <p:sp>
          <p:nvSpPr>
            <p:cNvPr id="188" name="Google Shape;188;p20"/>
            <p:cNvSpPr/>
            <p:nvPr/>
          </p:nvSpPr>
          <p:spPr>
            <a:xfrm>
              <a:off x="3847050" y="378431"/>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9" name="Google Shape;189;p20"/>
            <p:cNvSpPr/>
            <p:nvPr/>
          </p:nvSpPr>
          <p:spPr>
            <a:xfrm>
              <a:off x="3847050" y="4603988"/>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0"/>
        <p:cNvGrpSpPr/>
        <p:nvPr/>
      </p:nvGrpSpPr>
      <p:grpSpPr>
        <a:xfrm>
          <a:off x="0" y="0"/>
          <a:ext cx="0" cy="0"/>
          <a:chOff x="0" y="0"/>
          <a:chExt cx="0" cy="0"/>
        </a:xfrm>
      </p:grpSpPr>
      <p:sp>
        <p:nvSpPr>
          <p:cNvPr id="191" name="Google Shape;191;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2" name="Google Shape;192;p21"/>
          <p:cNvGrpSpPr/>
          <p:nvPr/>
        </p:nvGrpSpPr>
        <p:grpSpPr>
          <a:xfrm>
            <a:off x="0" y="275063"/>
            <a:ext cx="9144000" cy="4868438"/>
            <a:chOff x="0" y="275063"/>
            <a:chExt cx="9144000" cy="4868438"/>
          </a:xfrm>
        </p:grpSpPr>
        <p:sp>
          <p:nvSpPr>
            <p:cNvPr id="193" name="Google Shape;193;p21"/>
            <p:cNvSpPr/>
            <p:nvPr/>
          </p:nvSpPr>
          <p:spPr>
            <a:xfrm>
              <a:off x="713225" y="2750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94" name="Google Shape;194;p21"/>
            <p:cNvGrpSpPr/>
            <p:nvPr/>
          </p:nvGrpSpPr>
          <p:grpSpPr>
            <a:xfrm>
              <a:off x="0" y="4822500"/>
              <a:ext cx="9144000" cy="321000"/>
              <a:chOff x="0" y="4822500"/>
              <a:chExt cx="9144000" cy="321000"/>
            </a:xfrm>
          </p:grpSpPr>
          <p:sp>
            <p:nvSpPr>
              <p:cNvPr id="195" name="Google Shape;195;p21"/>
              <p:cNvSpPr/>
              <p:nvPr/>
            </p:nvSpPr>
            <p:spPr>
              <a:xfrm>
                <a:off x="0" y="4983000"/>
                <a:ext cx="9144000" cy="16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6" name="Google Shape;196;p21"/>
              <p:cNvSpPr/>
              <p:nvPr/>
            </p:nvSpPr>
            <p:spPr>
              <a:xfrm>
                <a:off x="0" y="4822500"/>
                <a:ext cx="9144000" cy="160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97" name="Google Shape;197;p21"/>
          <p:cNvGrpSpPr/>
          <p:nvPr/>
        </p:nvGrpSpPr>
        <p:grpSpPr>
          <a:xfrm>
            <a:off x="8430775" y="0"/>
            <a:ext cx="713318" cy="857100"/>
            <a:chOff x="8430775" y="0"/>
            <a:chExt cx="713318" cy="857100"/>
          </a:xfrm>
        </p:grpSpPr>
        <p:sp>
          <p:nvSpPr>
            <p:cNvPr id="198" name="Google Shape;198;p21"/>
            <p:cNvSpPr/>
            <p:nvPr/>
          </p:nvSpPr>
          <p:spPr>
            <a:xfrm rot="10800000" flipH="1">
              <a:off x="8787393" y="0"/>
              <a:ext cx="356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9" name="Google Shape;199;p21"/>
            <p:cNvSpPr/>
            <p:nvPr/>
          </p:nvSpPr>
          <p:spPr>
            <a:xfrm rot="10800000" flipH="1">
              <a:off x="8430775" y="0"/>
              <a:ext cx="356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227"/>
        <p:cNvGrpSpPr/>
        <p:nvPr/>
      </p:nvGrpSpPr>
      <p:grpSpPr>
        <a:xfrm>
          <a:off x="0" y="0"/>
          <a:ext cx="0" cy="0"/>
          <a:chOff x="0" y="0"/>
          <a:chExt cx="0" cy="0"/>
        </a:xfrm>
      </p:grpSpPr>
      <p:sp>
        <p:nvSpPr>
          <p:cNvPr id="228" name="Google Shape;228;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9" name="Google Shape;229;p25"/>
          <p:cNvGrpSpPr/>
          <p:nvPr/>
        </p:nvGrpSpPr>
        <p:grpSpPr>
          <a:xfrm>
            <a:off x="0" y="0"/>
            <a:ext cx="9143875" cy="5143500"/>
            <a:chOff x="0" y="0"/>
            <a:chExt cx="9143875" cy="5143500"/>
          </a:xfrm>
        </p:grpSpPr>
        <p:sp>
          <p:nvSpPr>
            <p:cNvPr id="230" name="Google Shape;230;p25"/>
            <p:cNvSpPr/>
            <p:nvPr/>
          </p:nvSpPr>
          <p:spPr>
            <a:xfrm rot="10800000" flipH="1">
              <a:off x="0" y="428640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1" name="Google Shape;231;p25"/>
            <p:cNvSpPr/>
            <p:nvPr/>
          </p:nvSpPr>
          <p:spPr>
            <a:xfrm rot="10800000" flipH="1">
              <a:off x="0" y="34293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2" name="Google Shape;232;p25"/>
            <p:cNvSpPr/>
            <p:nvPr/>
          </p:nvSpPr>
          <p:spPr>
            <a:xfrm rot="10800000" flipH="1">
              <a:off x="8430775" y="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3" name="Google Shape;233;p25"/>
            <p:cNvSpPr/>
            <p:nvPr/>
          </p:nvSpPr>
          <p:spPr>
            <a:xfrm rot="10800000" flipH="1">
              <a:off x="8430775" y="8571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4" name="Google Shape;234;p25"/>
            <p:cNvSpPr/>
            <p:nvPr/>
          </p:nvSpPr>
          <p:spPr>
            <a:xfrm>
              <a:off x="8430775" y="1714200"/>
              <a:ext cx="7131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35" name="Google Shape;235;p25"/>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46"/>
        <p:cNvGrpSpPr/>
        <p:nvPr/>
      </p:nvGrpSpPr>
      <p:grpSpPr>
        <a:xfrm>
          <a:off x="0" y="0"/>
          <a:ext cx="0" cy="0"/>
          <a:chOff x="0" y="0"/>
          <a:chExt cx="0" cy="0"/>
        </a:xfrm>
      </p:grpSpPr>
      <p:sp>
        <p:nvSpPr>
          <p:cNvPr id="247" name="Google Shape;247;p27"/>
          <p:cNvSpPr txBox="1">
            <a:spLocks noGrp="1"/>
          </p:cNvSpPr>
          <p:nvPr>
            <p:ph type="title"/>
          </p:nvPr>
        </p:nvSpPr>
        <p:spPr>
          <a:xfrm>
            <a:off x="4253750" y="769400"/>
            <a:ext cx="36840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8" name="Google Shape;248;p27"/>
          <p:cNvSpPr txBox="1">
            <a:spLocks noGrp="1"/>
          </p:cNvSpPr>
          <p:nvPr>
            <p:ph type="subTitle" idx="1"/>
          </p:nvPr>
        </p:nvSpPr>
        <p:spPr>
          <a:xfrm>
            <a:off x="4253750" y="1859617"/>
            <a:ext cx="3684000" cy="12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9" name="Google Shape;249;p27"/>
          <p:cNvSpPr txBox="1"/>
          <p:nvPr/>
        </p:nvSpPr>
        <p:spPr>
          <a:xfrm>
            <a:off x="4253760" y="3320333"/>
            <a:ext cx="3684000" cy="76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Raleway Medium"/>
                <a:ea typeface="Raleway Medium"/>
                <a:cs typeface="Raleway Medium"/>
                <a:sym typeface="Raleway Medium"/>
              </a:rPr>
              <a:t>CREDITS: This presentation template was created by </a:t>
            </a:r>
            <a:r>
              <a:rPr lang="en" sz="1200" b="1" u="sng">
                <a:solidFill>
                  <a:schemeClr val="hlink"/>
                </a:solidFill>
                <a:latin typeface="Raleway"/>
                <a:ea typeface="Raleway"/>
                <a:cs typeface="Raleway"/>
                <a:sym typeface="Raleway"/>
                <a:hlinkClick r:id="rId2"/>
              </a:rPr>
              <a:t>Slidesgo</a:t>
            </a:r>
            <a:r>
              <a:rPr lang="en" sz="1200">
                <a:solidFill>
                  <a:schemeClr val="dk1"/>
                </a:solidFill>
                <a:latin typeface="Raleway Medium"/>
                <a:ea typeface="Raleway Medium"/>
                <a:cs typeface="Raleway Medium"/>
                <a:sym typeface="Raleway Medium"/>
              </a:rPr>
              <a:t>, and includes icons by </a:t>
            </a:r>
            <a:r>
              <a:rPr lang="en" sz="1200" b="1" u="sng">
                <a:solidFill>
                  <a:schemeClr val="dk1"/>
                </a:solidFill>
                <a:latin typeface="Raleway"/>
                <a:ea typeface="Raleway"/>
                <a:cs typeface="Raleway"/>
                <a:sym typeface="Raleway"/>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dk1"/>
                </a:solidFill>
                <a:latin typeface="Raleway Medium"/>
                <a:ea typeface="Raleway Medium"/>
                <a:cs typeface="Raleway Medium"/>
                <a:sym typeface="Raleway Medium"/>
              </a:rPr>
              <a:t>, and infographics &amp; images by </a:t>
            </a:r>
            <a:r>
              <a:rPr lang="en" sz="1200" b="1" u="sng">
                <a:solidFill>
                  <a:schemeClr val="dk1"/>
                </a:solidFill>
                <a:latin typeface="Raleway"/>
                <a:ea typeface="Raleway"/>
                <a:cs typeface="Raleway"/>
                <a:sym typeface="Raleway"/>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200" u="sng">
                <a:solidFill>
                  <a:schemeClr val="dk1"/>
                </a:solidFill>
                <a:latin typeface="Raleway Medium"/>
                <a:ea typeface="Raleway Medium"/>
                <a:cs typeface="Raleway Medium"/>
                <a:sym typeface="Raleway Medium"/>
              </a:rPr>
              <a:t> </a:t>
            </a:r>
            <a:endParaRPr sz="1200" u="sng">
              <a:solidFill>
                <a:schemeClr val="dk1"/>
              </a:solidFill>
              <a:latin typeface="Raleway Medium"/>
              <a:ea typeface="Raleway Medium"/>
              <a:cs typeface="Raleway Medium"/>
              <a:sym typeface="Raleway Mediu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0"/>
        <p:cNvGrpSpPr/>
        <p:nvPr/>
      </p:nvGrpSpPr>
      <p:grpSpPr>
        <a:xfrm>
          <a:off x="0" y="0"/>
          <a:ext cx="0" cy="0"/>
          <a:chOff x="0" y="0"/>
          <a:chExt cx="0" cy="0"/>
        </a:xfrm>
      </p:grpSpPr>
      <p:grpSp>
        <p:nvGrpSpPr>
          <p:cNvPr id="251" name="Google Shape;251;p28"/>
          <p:cNvGrpSpPr/>
          <p:nvPr/>
        </p:nvGrpSpPr>
        <p:grpSpPr>
          <a:xfrm>
            <a:off x="335" y="2150"/>
            <a:ext cx="713300" cy="5139225"/>
            <a:chOff x="7468800" y="0"/>
            <a:chExt cx="1675200" cy="5139225"/>
          </a:xfrm>
        </p:grpSpPr>
        <p:sp>
          <p:nvSpPr>
            <p:cNvPr id="252" name="Google Shape;252;p28"/>
            <p:cNvSpPr/>
            <p:nvPr/>
          </p:nvSpPr>
          <p:spPr>
            <a:xfrm>
              <a:off x="7468800" y="3464996"/>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3" name="Google Shape;253;p28"/>
            <p:cNvSpPr/>
            <p:nvPr/>
          </p:nvSpPr>
          <p:spPr>
            <a:xfrm>
              <a:off x="7468800" y="4282125"/>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4" name="Google Shape;254;p28"/>
            <p:cNvSpPr/>
            <p:nvPr/>
          </p:nvSpPr>
          <p:spPr>
            <a:xfrm>
              <a:off x="7468800" y="2487375"/>
              <a:ext cx="16752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5" name="Google Shape;255;p28"/>
            <p:cNvSpPr/>
            <p:nvPr/>
          </p:nvSpPr>
          <p:spPr>
            <a:xfrm>
              <a:off x="7468800" y="2647875"/>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6" name="Google Shape;256;p28"/>
            <p:cNvSpPr/>
            <p:nvPr/>
          </p:nvSpPr>
          <p:spPr>
            <a:xfrm rot="10800000" flipH="1">
              <a:off x="7468800" y="857329"/>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7" name="Google Shape;257;p28"/>
            <p:cNvSpPr/>
            <p:nvPr/>
          </p:nvSpPr>
          <p:spPr>
            <a:xfrm rot="10800000" flipH="1">
              <a:off x="7468800" y="0"/>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8" name="Google Shape;258;p28"/>
            <p:cNvSpPr/>
            <p:nvPr/>
          </p:nvSpPr>
          <p:spPr>
            <a:xfrm rot="10800000" flipH="1">
              <a:off x="7468800" y="1674450"/>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858063" y="2350044"/>
            <a:ext cx="3572700" cy="1358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4963434" y="924863"/>
            <a:ext cx="954000" cy="954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a:spLocks noGrp="1"/>
          </p:cNvSpPr>
          <p:nvPr>
            <p:ph type="pic" idx="3"/>
          </p:nvPr>
        </p:nvSpPr>
        <p:spPr>
          <a:xfrm>
            <a:off x="1322338" y="539500"/>
            <a:ext cx="2760600" cy="4064400"/>
          </a:xfrm>
          <a:prstGeom prst="rect">
            <a:avLst/>
          </a:prstGeom>
          <a:noFill/>
          <a:ln>
            <a:noFill/>
          </a:ln>
        </p:spPr>
      </p:sp>
      <p:grpSp>
        <p:nvGrpSpPr>
          <p:cNvPr id="15" name="Google Shape;15;p3"/>
          <p:cNvGrpSpPr/>
          <p:nvPr/>
        </p:nvGrpSpPr>
        <p:grpSpPr>
          <a:xfrm>
            <a:off x="335" y="2150"/>
            <a:ext cx="713300" cy="5139225"/>
            <a:chOff x="7468800" y="0"/>
            <a:chExt cx="1675200" cy="5139225"/>
          </a:xfrm>
        </p:grpSpPr>
        <p:sp>
          <p:nvSpPr>
            <p:cNvPr id="16" name="Google Shape;16;p3"/>
            <p:cNvSpPr/>
            <p:nvPr/>
          </p:nvSpPr>
          <p:spPr>
            <a:xfrm>
              <a:off x="7468800" y="3464996"/>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 name="Google Shape;17;p3"/>
            <p:cNvSpPr/>
            <p:nvPr/>
          </p:nvSpPr>
          <p:spPr>
            <a:xfrm>
              <a:off x="7468800" y="4282125"/>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18;p3"/>
            <p:cNvSpPr/>
            <p:nvPr/>
          </p:nvSpPr>
          <p:spPr>
            <a:xfrm>
              <a:off x="7468800" y="2487375"/>
              <a:ext cx="16752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 name="Google Shape;19;p3"/>
            <p:cNvSpPr/>
            <p:nvPr/>
          </p:nvSpPr>
          <p:spPr>
            <a:xfrm>
              <a:off x="7468800" y="2647875"/>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 name="Google Shape;20;p3"/>
            <p:cNvSpPr/>
            <p:nvPr/>
          </p:nvSpPr>
          <p:spPr>
            <a:xfrm rot="10800000" flipH="1">
              <a:off x="7468800" y="857329"/>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 name="Google Shape;21;p3"/>
            <p:cNvSpPr/>
            <p:nvPr/>
          </p:nvSpPr>
          <p:spPr>
            <a:xfrm rot="10800000" flipH="1">
              <a:off x="7468800" y="0"/>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 name="Google Shape;22;p3"/>
            <p:cNvSpPr/>
            <p:nvPr/>
          </p:nvSpPr>
          <p:spPr>
            <a:xfrm rot="10800000" flipH="1">
              <a:off x="7468800" y="1674450"/>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9"/>
        <p:cNvGrpSpPr/>
        <p:nvPr/>
      </p:nvGrpSpPr>
      <p:grpSpPr>
        <a:xfrm>
          <a:off x="0" y="0"/>
          <a:ext cx="0" cy="0"/>
          <a:chOff x="0" y="0"/>
          <a:chExt cx="0" cy="0"/>
        </a:xfrm>
      </p:grpSpPr>
      <p:grpSp>
        <p:nvGrpSpPr>
          <p:cNvPr id="260" name="Google Shape;260;p29"/>
          <p:cNvGrpSpPr/>
          <p:nvPr/>
        </p:nvGrpSpPr>
        <p:grpSpPr>
          <a:xfrm>
            <a:off x="0" y="0"/>
            <a:ext cx="9143875" cy="5143500"/>
            <a:chOff x="0" y="0"/>
            <a:chExt cx="9143875" cy="5143500"/>
          </a:xfrm>
        </p:grpSpPr>
        <p:sp>
          <p:nvSpPr>
            <p:cNvPr id="261" name="Google Shape;261;p29"/>
            <p:cNvSpPr/>
            <p:nvPr/>
          </p:nvSpPr>
          <p:spPr>
            <a:xfrm rot="10800000" flipH="1">
              <a:off x="0" y="428640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2" name="Google Shape;262;p29"/>
            <p:cNvSpPr/>
            <p:nvPr/>
          </p:nvSpPr>
          <p:spPr>
            <a:xfrm rot="10800000" flipH="1">
              <a:off x="0" y="34293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3" name="Google Shape;263;p29"/>
            <p:cNvSpPr/>
            <p:nvPr/>
          </p:nvSpPr>
          <p:spPr>
            <a:xfrm rot="10800000" flipH="1">
              <a:off x="8430775" y="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4" name="Google Shape;264;p29"/>
            <p:cNvSpPr/>
            <p:nvPr/>
          </p:nvSpPr>
          <p:spPr>
            <a:xfrm rot="10800000" flipH="1">
              <a:off x="8430775" y="8571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5" name="Google Shape;265;p29"/>
            <p:cNvSpPr/>
            <p:nvPr/>
          </p:nvSpPr>
          <p:spPr>
            <a:xfrm>
              <a:off x="8430775" y="1714200"/>
              <a:ext cx="7131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66" name="Google Shape;266;p29"/>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 name="Google Shape;28;p5"/>
          <p:cNvSpPr txBox="1">
            <a:spLocks noGrp="1"/>
          </p:cNvSpPr>
          <p:nvPr>
            <p:ph type="subTitle" idx="1"/>
          </p:nvPr>
        </p:nvSpPr>
        <p:spPr>
          <a:xfrm>
            <a:off x="1628225" y="3279925"/>
            <a:ext cx="6267600" cy="70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5"/>
          <p:cNvSpPr txBox="1">
            <a:spLocks noGrp="1"/>
          </p:cNvSpPr>
          <p:nvPr>
            <p:ph type="subTitle" idx="2"/>
          </p:nvPr>
        </p:nvSpPr>
        <p:spPr>
          <a:xfrm>
            <a:off x="1628225" y="1845299"/>
            <a:ext cx="6267600" cy="70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 name="Google Shape;30;p5"/>
          <p:cNvSpPr txBox="1">
            <a:spLocks noGrp="1"/>
          </p:cNvSpPr>
          <p:nvPr>
            <p:ph type="subTitle" idx="3"/>
          </p:nvPr>
        </p:nvSpPr>
        <p:spPr>
          <a:xfrm>
            <a:off x="1628225" y="1588175"/>
            <a:ext cx="6267600" cy="35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 name="Google Shape;31;p5"/>
          <p:cNvSpPr txBox="1">
            <a:spLocks noGrp="1"/>
          </p:cNvSpPr>
          <p:nvPr>
            <p:ph type="subTitle" idx="4"/>
          </p:nvPr>
        </p:nvSpPr>
        <p:spPr>
          <a:xfrm>
            <a:off x="1628225" y="3022850"/>
            <a:ext cx="6267600" cy="355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2" name="Google Shape;32;p5"/>
          <p:cNvGrpSpPr/>
          <p:nvPr/>
        </p:nvGrpSpPr>
        <p:grpSpPr>
          <a:xfrm>
            <a:off x="0" y="4661988"/>
            <a:ext cx="9144000" cy="481513"/>
            <a:chOff x="0" y="4661988"/>
            <a:chExt cx="9144000" cy="481513"/>
          </a:xfrm>
        </p:grpSpPr>
        <p:sp>
          <p:nvSpPr>
            <p:cNvPr id="33" name="Google Shape;33;p5"/>
            <p:cNvSpPr/>
            <p:nvPr/>
          </p:nvSpPr>
          <p:spPr>
            <a:xfrm>
              <a:off x="0" y="4983000"/>
              <a:ext cx="9144000" cy="16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4" name="Google Shape;34;p5"/>
            <p:cNvSpPr/>
            <p:nvPr/>
          </p:nvSpPr>
          <p:spPr>
            <a:xfrm>
              <a:off x="0" y="4822500"/>
              <a:ext cx="9144000" cy="16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 name="Google Shape;35;p5"/>
            <p:cNvSpPr/>
            <p:nvPr/>
          </p:nvSpPr>
          <p:spPr>
            <a:xfrm>
              <a:off x="0" y="4661988"/>
              <a:ext cx="9144000" cy="160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6" name="Google Shape;36;p5"/>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6" name="Google Shape;56;p8"/>
          <p:cNvGrpSpPr/>
          <p:nvPr/>
        </p:nvGrpSpPr>
        <p:grpSpPr>
          <a:xfrm>
            <a:off x="8424000" y="-4125"/>
            <a:ext cx="720300" cy="5143600"/>
            <a:chOff x="8424000" y="-4125"/>
            <a:chExt cx="720300" cy="5143600"/>
          </a:xfrm>
        </p:grpSpPr>
        <p:grpSp>
          <p:nvGrpSpPr>
            <p:cNvPr id="57" name="Google Shape;57;p8"/>
            <p:cNvGrpSpPr/>
            <p:nvPr/>
          </p:nvGrpSpPr>
          <p:grpSpPr>
            <a:xfrm>
              <a:off x="8584500" y="-4125"/>
              <a:ext cx="559800" cy="5143600"/>
              <a:chOff x="8584500" y="-4125"/>
              <a:chExt cx="559800" cy="5143600"/>
            </a:xfrm>
          </p:grpSpPr>
          <p:sp>
            <p:nvSpPr>
              <p:cNvPr id="58" name="Google Shape;58;p8"/>
              <p:cNvSpPr/>
              <p:nvPr/>
            </p:nvSpPr>
            <p:spPr>
              <a:xfrm>
                <a:off x="8584500" y="-4125"/>
                <a:ext cx="559800" cy="1714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 name="Google Shape;59;p8"/>
              <p:cNvSpPr/>
              <p:nvPr/>
            </p:nvSpPr>
            <p:spPr>
              <a:xfrm>
                <a:off x="8584500" y="1710575"/>
                <a:ext cx="559800" cy="1714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 name="Google Shape;60;p8"/>
              <p:cNvSpPr/>
              <p:nvPr/>
            </p:nvSpPr>
            <p:spPr>
              <a:xfrm>
                <a:off x="8584500" y="3424975"/>
                <a:ext cx="5598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61" name="Google Shape;61;p8"/>
            <p:cNvSpPr/>
            <p:nvPr/>
          </p:nvSpPr>
          <p:spPr>
            <a:xfrm rot="5400000">
              <a:off x="5934900" y="2489132"/>
              <a:ext cx="5138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62" name="Google Shape;62;p8"/>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5" name="Google Shape;6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66" name="Google Shape;66;p9"/>
          <p:cNvGrpSpPr/>
          <p:nvPr/>
        </p:nvGrpSpPr>
        <p:grpSpPr>
          <a:xfrm>
            <a:off x="7717675" y="3429300"/>
            <a:ext cx="1426200" cy="1714200"/>
            <a:chOff x="7717675" y="3429300"/>
            <a:chExt cx="1426200" cy="1714200"/>
          </a:xfrm>
        </p:grpSpPr>
        <p:sp>
          <p:nvSpPr>
            <p:cNvPr id="67" name="Google Shape;67;p9"/>
            <p:cNvSpPr/>
            <p:nvPr/>
          </p:nvSpPr>
          <p:spPr>
            <a:xfrm>
              <a:off x="8430775" y="428640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8" name="Google Shape;68;p9"/>
            <p:cNvSpPr/>
            <p:nvPr/>
          </p:nvSpPr>
          <p:spPr>
            <a:xfrm>
              <a:off x="8430775" y="34293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9" name="Google Shape;69;p9"/>
            <p:cNvSpPr/>
            <p:nvPr/>
          </p:nvSpPr>
          <p:spPr>
            <a:xfrm>
              <a:off x="7717675" y="428640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0" name="Google Shape;70;p9"/>
          <p:cNvSpPr/>
          <p:nvPr/>
        </p:nvSpPr>
        <p:spPr>
          <a:xfrm>
            <a:off x="713225" y="539488"/>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1"/>
        <p:cNvGrpSpPr/>
        <p:nvPr/>
      </p:nvGrpSpPr>
      <p:grpSpPr>
        <a:xfrm>
          <a:off x="0" y="0"/>
          <a:ext cx="0" cy="0"/>
          <a:chOff x="0" y="0"/>
          <a:chExt cx="0" cy="0"/>
        </a:xfrm>
      </p:grpSpPr>
      <p:sp>
        <p:nvSpPr>
          <p:cNvPr id="72" name="Google Shape;72;p10"/>
          <p:cNvSpPr>
            <a:spLocks noGrp="1"/>
          </p:cNvSpPr>
          <p:nvPr>
            <p:ph type="pic" idx="2"/>
          </p:nvPr>
        </p:nvSpPr>
        <p:spPr>
          <a:xfrm>
            <a:off x="0" y="0"/>
            <a:ext cx="9144000" cy="5143500"/>
          </a:xfrm>
          <a:prstGeom prst="rect">
            <a:avLst/>
          </a:prstGeom>
          <a:noFill/>
          <a:ln>
            <a:noFill/>
          </a:ln>
        </p:spPr>
      </p:sp>
      <p:sp>
        <p:nvSpPr>
          <p:cNvPr id="73" name="Google Shape;73;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4"/>
        <p:cNvGrpSpPr/>
        <p:nvPr/>
      </p:nvGrpSpPr>
      <p:grpSpPr>
        <a:xfrm>
          <a:off x="0" y="0"/>
          <a:ext cx="0" cy="0"/>
          <a:chOff x="0" y="0"/>
          <a:chExt cx="0" cy="0"/>
        </a:xfrm>
      </p:grpSpPr>
      <p:sp>
        <p:nvSpPr>
          <p:cNvPr id="75" name="Google Shape;75;p11"/>
          <p:cNvSpPr txBox="1">
            <a:spLocks noGrp="1"/>
          </p:cNvSpPr>
          <p:nvPr>
            <p:ph type="title" hasCustomPrompt="1"/>
          </p:nvPr>
        </p:nvSpPr>
        <p:spPr>
          <a:xfrm>
            <a:off x="2617600" y="2118550"/>
            <a:ext cx="3908700" cy="1017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a:spLocks noGrp="1"/>
          </p:cNvSpPr>
          <p:nvPr>
            <p:ph type="subTitle" idx="1"/>
          </p:nvPr>
        </p:nvSpPr>
        <p:spPr>
          <a:xfrm>
            <a:off x="2817525" y="3212000"/>
            <a:ext cx="3509100" cy="417300"/>
          </a:xfrm>
          <a:prstGeom prst="rect">
            <a:avLst/>
          </a:prstGeom>
          <a:solidFill>
            <a:schemeClr val="dk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0" name="Google Shape;80;p13"/>
          <p:cNvSpPr txBox="1">
            <a:spLocks noGrp="1"/>
          </p:cNvSpPr>
          <p:nvPr>
            <p:ph type="title" idx="2" hasCustomPrompt="1"/>
          </p:nvPr>
        </p:nvSpPr>
        <p:spPr>
          <a:xfrm>
            <a:off x="720000" y="1615673"/>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3" hasCustomPrompt="1"/>
          </p:nvPr>
        </p:nvSpPr>
        <p:spPr>
          <a:xfrm>
            <a:off x="4572000" y="1615673"/>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4" hasCustomPrompt="1"/>
          </p:nvPr>
        </p:nvSpPr>
        <p:spPr>
          <a:xfrm>
            <a:off x="720000" y="2706036"/>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5" hasCustomPrompt="1"/>
          </p:nvPr>
        </p:nvSpPr>
        <p:spPr>
          <a:xfrm>
            <a:off x="4572000" y="2706036"/>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title" idx="6" hasCustomPrompt="1"/>
          </p:nvPr>
        </p:nvSpPr>
        <p:spPr>
          <a:xfrm>
            <a:off x="720000" y="3796398"/>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title" idx="7" hasCustomPrompt="1"/>
          </p:nvPr>
        </p:nvSpPr>
        <p:spPr>
          <a:xfrm>
            <a:off x="4572000" y="3796398"/>
            <a:ext cx="734700" cy="731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1"/>
          </p:nvPr>
        </p:nvSpPr>
        <p:spPr>
          <a:xfrm>
            <a:off x="1607100" y="1762373"/>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7" name="Google Shape;87;p13"/>
          <p:cNvSpPr txBox="1">
            <a:spLocks noGrp="1"/>
          </p:cNvSpPr>
          <p:nvPr>
            <p:ph type="subTitle" idx="8"/>
          </p:nvPr>
        </p:nvSpPr>
        <p:spPr>
          <a:xfrm>
            <a:off x="1607100" y="2852736"/>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8" name="Google Shape;88;p13"/>
          <p:cNvSpPr txBox="1">
            <a:spLocks noGrp="1"/>
          </p:cNvSpPr>
          <p:nvPr>
            <p:ph type="subTitle" idx="9"/>
          </p:nvPr>
        </p:nvSpPr>
        <p:spPr>
          <a:xfrm>
            <a:off x="1607100" y="3943098"/>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9" name="Google Shape;89;p13"/>
          <p:cNvSpPr txBox="1">
            <a:spLocks noGrp="1"/>
          </p:cNvSpPr>
          <p:nvPr>
            <p:ph type="subTitle" idx="13"/>
          </p:nvPr>
        </p:nvSpPr>
        <p:spPr>
          <a:xfrm>
            <a:off x="5459100" y="1762373"/>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0" name="Google Shape;90;p13"/>
          <p:cNvSpPr txBox="1">
            <a:spLocks noGrp="1"/>
          </p:cNvSpPr>
          <p:nvPr>
            <p:ph type="subTitle" idx="14"/>
          </p:nvPr>
        </p:nvSpPr>
        <p:spPr>
          <a:xfrm>
            <a:off x="5459100" y="2852736"/>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1" name="Google Shape;91;p13"/>
          <p:cNvSpPr txBox="1">
            <a:spLocks noGrp="1"/>
          </p:cNvSpPr>
          <p:nvPr>
            <p:ph type="subTitle" idx="15"/>
          </p:nvPr>
        </p:nvSpPr>
        <p:spPr>
          <a:xfrm>
            <a:off x="5459100" y="3943098"/>
            <a:ext cx="2532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Raleway ExtraBold"/>
                <a:ea typeface="Raleway ExtraBold"/>
                <a:cs typeface="Raleway ExtraBold"/>
                <a:sym typeface="Raleway Extra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92" name="Google Shape;92;p13"/>
          <p:cNvGrpSpPr/>
          <p:nvPr/>
        </p:nvGrpSpPr>
        <p:grpSpPr>
          <a:xfrm>
            <a:off x="8424000" y="-4125"/>
            <a:ext cx="720300" cy="5143600"/>
            <a:chOff x="8424000" y="-4125"/>
            <a:chExt cx="720300" cy="5143600"/>
          </a:xfrm>
        </p:grpSpPr>
        <p:grpSp>
          <p:nvGrpSpPr>
            <p:cNvPr id="93" name="Google Shape;93;p13"/>
            <p:cNvGrpSpPr/>
            <p:nvPr/>
          </p:nvGrpSpPr>
          <p:grpSpPr>
            <a:xfrm>
              <a:off x="8584500" y="-4125"/>
              <a:ext cx="559800" cy="5143600"/>
              <a:chOff x="8584500" y="-4125"/>
              <a:chExt cx="559800" cy="5143600"/>
            </a:xfrm>
          </p:grpSpPr>
          <p:sp>
            <p:nvSpPr>
              <p:cNvPr id="94" name="Google Shape;94;p13"/>
              <p:cNvSpPr/>
              <p:nvPr/>
            </p:nvSpPr>
            <p:spPr>
              <a:xfrm>
                <a:off x="8584500" y="-4125"/>
                <a:ext cx="559800" cy="1714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 name="Google Shape;95;p13"/>
              <p:cNvSpPr/>
              <p:nvPr/>
            </p:nvSpPr>
            <p:spPr>
              <a:xfrm>
                <a:off x="8584500" y="1710575"/>
                <a:ext cx="559800" cy="1714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 name="Google Shape;96;p13"/>
              <p:cNvSpPr/>
              <p:nvPr/>
            </p:nvSpPr>
            <p:spPr>
              <a:xfrm>
                <a:off x="8584500" y="3424975"/>
                <a:ext cx="5598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97" name="Google Shape;97;p13"/>
            <p:cNvSpPr/>
            <p:nvPr/>
          </p:nvSpPr>
          <p:spPr>
            <a:xfrm rot="5400000">
              <a:off x="5934900" y="2489132"/>
              <a:ext cx="5138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98" name="Google Shape;98;p13"/>
          <p:cNvSpPr/>
          <p:nvPr/>
        </p:nvSpPr>
        <p:spPr>
          <a:xfrm>
            <a:off x="713225" y="27466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1pPr>
            <a:lvl2pPr lvl="1"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2pPr>
            <a:lvl3pPr lvl="2"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3pPr>
            <a:lvl4pPr lvl="3"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4pPr>
            <a:lvl5pPr lvl="4"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5pPr>
            <a:lvl6pPr lvl="5"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6pPr>
            <a:lvl7pPr lvl="6"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7pPr>
            <a:lvl8pPr lvl="7"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8pPr>
            <a:lvl9pPr lvl="8" rtl="0">
              <a:spcBef>
                <a:spcPts val="0"/>
              </a:spcBef>
              <a:spcAft>
                <a:spcPts val="0"/>
              </a:spcAft>
              <a:buClr>
                <a:schemeClr val="dk1"/>
              </a:buClr>
              <a:buSzPts val="3000"/>
              <a:buFont typeface="Raleway ExtraBold"/>
              <a:buNone/>
              <a:defRPr sz="3000">
                <a:solidFill>
                  <a:schemeClr val="dk1"/>
                </a:solidFill>
                <a:latin typeface="Raleway ExtraBold"/>
                <a:ea typeface="Raleway ExtraBold"/>
                <a:cs typeface="Raleway ExtraBold"/>
                <a:sym typeface="Raleway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1pPr>
            <a:lvl2pPr marL="914400" lvl="1"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2pPr>
            <a:lvl3pPr marL="1371600" lvl="2"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3pPr>
            <a:lvl4pPr marL="1828800" lvl="3"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4pPr>
            <a:lvl5pPr marL="2286000" lvl="4"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5pPr>
            <a:lvl6pPr marL="2743200" lvl="5"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6pPr>
            <a:lvl7pPr marL="3200400" lvl="6"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7pPr>
            <a:lvl8pPr marL="3657600" lvl="7"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8pPr>
            <a:lvl9pPr marL="4114800" lvl="8" indent="-304800">
              <a:lnSpc>
                <a:spcPct val="100000"/>
              </a:lnSpc>
              <a:spcBef>
                <a:spcPts val="0"/>
              </a:spcBef>
              <a:spcAft>
                <a:spcPts val="0"/>
              </a:spcAft>
              <a:buClr>
                <a:schemeClr val="dk1"/>
              </a:buClr>
              <a:buSzPts val="1200"/>
              <a:buFont typeface="Raleway Medium"/>
              <a:buChar char="■"/>
              <a:defRPr sz="1200">
                <a:solidFill>
                  <a:schemeClr val="dk1"/>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4" r:id="rId13"/>
    <p:sldLayoutId id="2147483665" r:id="rId14"/>
    <p:sldLayoutId id="2147483666" r:id="rId15"/>
    <p:sldLayoutId id="2147483667" r:id="rId16"/>
    <p:sldLayoutId id="2147483671" r:id="rId17"/>
    <p:sldLayoutId id="2147483673" r:id="rId18"/>
    <p:sldLayoutId id="2147483674" r:id="rId19"/>
    <p:sldLayoutId id="2147483675"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hyperlink" Target="https://mmfit.github.io/"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hi.cs.waseda.ac.jp/~ogata/Dataset.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microsoft.com/office/2007/relationships/hdphoto" Target="../media/hdphoto1.wdp"/><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5.PNG"/><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19.jpeg"/><Relationship Id="rId5" Type="http://schemas.openxmlformats.org/officeDocument/2006/relationships/image" Target="../media/image18.jpg"/><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microsoft.com/office/2007/relationships/hdphoto" Target="../media/hdphoto3.wdp"/></Relationships>
</file>

<file path=ppt/slides/_rels/slide24.xml.rels><?xml version="1.0" encoding="UTF-8" standalone="yes"?>
<Relationships xmlns="http://schemas.openxmlformats.org/package/2006/relationships"><Relationship Id="rId3" Type="http://schemas.openxmlformats.org/officeDocument/2006/relationships/hyperlink" Target="https://1drv.ms/x/c/51d3b734b6d340be/EXXXdjgVmdNKlD2VQmUxPmQBLs_3BuDXQCLanMz18AkTTA"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5.jpeg"/></Relationships>
</file>

<file path=ppt/slides/_rels/slide2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27.jpeg"/></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29.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grpSp>
        <p:nvGrpSpPr>
          <p:cNvPr id="277" name="Google Shape;277;p33"/>
          <p:cNvGrpSpPr/>
          <p:nvPr/>
        </p:nvGrpSpPr>
        <p:grpSpPr>
          <a:xfrm>
            <a:off x="7468800" y="2138"/>
            <a:ext cx="1675200" cy="5139225"/>
            <a:chOff x="7468800" y="0"/>
            <a:chExt cx="1675200" cy="5139225"/>
          </a:xfrm>
        </p:grpSpPr>
        <p:grpSp>
          <p:nvGrpSpPr>
            <p:cNvPr id="278" name="Google Shape;278;p33"/>
            <p:cNvGrpSpPr/>
            <p:nvPr/>
          </p:nvGrpSpPr>
          <p:grpSpPr>
            <a:xfrm>
              <a:off x="7468800" y="0"/>
              <a:ext cx="1675200" cy="5139225"/>
              <a:chOff x="7468800" y="0"/>
              <a:chExt cx="1675200" cy="5139225"/>
            </a:xfrm>
          </p:grpSpPr>
          <p:sp>
            <p:nvSpPr>
              <p:cNvPr id="279" name="Google Shape;279;p33"/>
              <p:cNvSpPr/>
              <p:nvPr/>
            </p:nvSpPr>
            <p:spPr>
              <a:xfrm>
                <a:off x="7468800" y="3464996"/>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0" name="Google Shape;280;p33"/>
              <p:cNvSpPr/>
              <p:nvPr/>
            </p:nvSpPr>
            <p:spPr>
              <a:xfrm>
                <a:off x="7468800" y="4282125"/>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1" name="Google Shape;281;p33"/>
              <p:cNvSpPr/>
              <p:nvPr/>
            </p:nvSpPr>
            <p:spPr>
              <a:xfrm>
                <a:off x="7468800" y="2647875"/>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2" name="Google Shape;282;p33"/>
              <p:cNvSpPr/>
              <p:nvPr/>
            </p:nvSpPr>
            <p:spPr>
              <a:xfrm rot="10800000" flipH="1">
                <a:off x="7468800" y="857329"/>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3" name="Google Shape;283;p33"/>
              <p:cNvSpPr/>
              <p:nvPr/>
            </p:nvSpPr>
            <p:spPr>
              <a:xfrm rot="10800000" flipH="1">
                <a:off x="7468800" y="0"/>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4" name="Google Shape;284;p33"/>
              <p:cNvSpPr/>
              <p:nvPr/>
            </p:nvSpPr>
            <p:spPr>
              <a:xfrm rot="10800000" flipH="1">
                <a:off x="7468800" y="1674450"/>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85" name="Google Shape;285;p33"/>
            <p:cNvSpPr/>
            <p:nvPr/>
          </p:nvSpPr>
          <p:spPr>
            <a:xfrm>
              <a:off x="7468800" y="2491500"/>
              <a:ext cx="16752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 </a:t>
              </a:r>
              <a:endParaRPr>
                <a:latin typeface="Open Sans"/>
                <a:ea typeface="Open Sans"/>
                <a:cs typeface="Open Sans"/>
                <a:sym typeface="Open Sans"/>
              </a:endParaRPr>
            </a:p>
          </p:txBody>
        </p:sp>
      </p:grpSp>
      <p:sp>
        <p:nvSpPr>
          <p:cNvPr id="286" name="Google Shape;286;p33"/>
          <p:cNvSpPr txBox="1">
            <a:spLocks noGrp="1"/>
          </p:cNvSpPr>
          <p:nvPr>
            <p:ph type="ctrTitle"/>
          </p:nvPr>
        </p:nvSpPr>
        <p:spPr>
          <a:xfrm>
            <a:off x="371259" y="1506650"/>
            <a:ext cx="6993565" cy="156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Virtual Coaching Deep Learning</a:t>
            </a:r>
            <a:r>
              <a:rPr lang="en" dirty="0"/>
              <a:t> </a:t>
            </a:r>
            <a:r>
              <a:rPr lang="en" dirty="0" smtClean="0"/>
              <a:t>Project</a:t>
            </a:r>
            <a:endParaRPr dirty="0"/>
          </a:p>
        </p:txBody>
      </p:sp>
      <p:sp>
        <p:nvSpPr>
          <p:cNvPr id="287" name="Google Shape;287;p33"/>
          <p:cNvSpPr txBox="1">
            <a:spLocks noGrp="1"/>
          </p:cNvSpPr>
          <p:nvPr>
            <p:ph type="subTitle" idx="1"/>
          </p:nvPr>
        </p:nvSpPr>
        <p:spPr>
          <a:xfrm>
            <a:off x="713224" y="3449750"/>
            <a:ext cx="5130686" cy="414600"/>
          </a:xfrm>
          <a:prstGeom prst="rect">
            <a:avLst/>
          </a:prstGeom>
        </p:spPr>
        <p:txBody>
          <a:bodyPr spcFirstLastPara="1" wrap="square" lIns="91425" tIns="91425" rIns="91425" bIns="91425" anchor="t" anchorCtr="0">
            <a:noAutofit/>
          </a:bodyPr>
          <a:lstStyle/>
          <a:p>
            <a:pPr marL="0" lvl="0" indent="0"/>
            <a:r>
              <a:rPr lang="en-GB" dirty="0"/>
              <a:t>A Journey through Data Collection and </a:t>
            </a:r>
            <a:r>
              <a:rPr lang="en-GB" dirty="0" smtClean="0"/>
              <a:t>Annotations</a:t>
            </a:r>
            <a:endParaRPr dirty="0"/>
          </a:p>
        </p:txBody>
      </p:sp>
      <p:sp>
        <p:nvSpPr>
          <p:cNvPr id="288" name="Google Shape;288;p33"/>
          <p:cNvSpPr/>
          <p:nvPr/>
        </p:nvSpPr>
        <p:spPr>
          <a:xfrm>
            <a:off x="713225" y="773013"/>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Round Diagonal Corner Rectangle 13"/>
          <p:cNvSpPr/>
          <p:nvPr/>
        </p:nvSpPr>
        <p:spPr>
          <a:xfrm>
            <a:off x="5458690" y="78345"/>
            <a:ext cx="1906133" cy="701595"/>
          </a:xfrm>
          <a:prstGeom prst="round2DiagRect">
            <a:avLst/>
          </a:prstGeom>
          <a:blipFill dpi="0" rotWithShape="0">
            <a:blip r:embed="rId3">
              <a:extLst>
                <a:ext uri="{28A0092B-C50C-407E-A947-70E740481C1C}">
                  <a14:useLocalDpi xmlns:a14="http://schemas.microsoft.com/office/drawing/2010/main" val="0"/>
                </a:ext>
              </a:extLst>
            </a:blip>
            <a:srcRect/>
            <a:stretch>
              <a:fillRect/>
            </a:stretch>
          </a:blipFill>
          <a:ln w="12700">
            <a:solidFill>
              <a:srgbClr val="002060"/>
            </a:solidFill>
          </a:ln>
          <a:effectLst/>
          <a:scene3d>
            <a:camera prst="orthographicFront">
              <a:rot lat="0" lon="0" rev="0"/>
            </a:camera>
            <a:lightRig rig="contrasting" dir="t">
              <a:rot lat="0" lon="0" rev="1200000"/>
            </a:lightRig>
          </a:scene3d>
          <a:sp3d contourW="19050" prstMaterial="metal">
            <a:bevelT w="88900" h="203200"/>
            <a:bevelB w="165100" h="254000"/>
          </a:sp3d>
        </p:spPr>
        <p:style>
          <a:lnRef idx="0">
            <a:scrgbClr r="0" g="0" b="0"/>
          </a:lnRef>
          <a:fillRef idx="1">
            <a:scrgbClr r="0" g="0" b="0"/>
          </a:fillRef>
          <a:effectRef idx="0">
            <a:scrgbClr r="0" g="0" b="0"/>
          </a:effectRef>
          <a:fontRef idx="minor">
            <a:schemeClr val="dk1">
              <a:hueOff val="0"/>
              <a:satOff val="0"/>
              <a:lumOff val="0"/>
              <a:alphaOff val="0"/>
            </a:schemeClr>
          </a:fontRef>
        </p:style>
      </p:sp>
      <p:sp>
        <p:nvSpPr>
          <p:cNvPr id="15" name="Hexagon 14"/>
          <p:cNvSpPr/>
          <p:nvPr/>
        </p:nvSpPr>
        <p:spPr>
          <a:xfrm>
            <a:off x="7641519" y="2718381"/>
            <a:ext cx="1348195" cy="700738"/>
          </a:xfrm>
          <a:prstGeom prst="hexagon">
            <a:avLst>
              <a:gd name="adj" fmla="val 25000"/>
              <a:gd name="vf" fmla="val 115470"/>
            </a:avLst>
          </a:prstGeom>
          <a:blipFill dpi="0" rotWithShape="1">
            <a:blip r:embed="rId4" cstate="print">
              <a:extLst>
                <a:ext uri="{28A0092B-C50C-407E-A947-70E740481C1C}">
                  <a14:useLocalDpi xmlns:a14="http://schemas.microsoft.com/office/drawing/2010/main" val="0"/>
                </a:ext>
              </a:extLst>
            </a:blip>
            <a:srcRect/>
            <a:stretch>
              <a:fillRect/>
            </a:stretch>
          </a:blipFill>
          <a:effectLst>
            <a:glow rad="101600">
              <a:schemeClr val="accent5">
                <a:satMod val="175000"/>
                <a:alpha val="40000"/>
              </a:schemeClr>
            </a:glow>
          </a:effectLst>
          <a:scene3d>
            <a:camera prst="orthographicFront">
              <a:rot lat="0" lon="0" rev="0"/>
            </a:camera>
            <a:lightRig rig="contrasting" dir="t">
              <a:rot lat="0" lon="0" rev="1200000"/>
            </a:lightRig>
          </a:scene3d>
          <a:sp3d contourW="19050" prstMaterial="metal">
            <a:bevelT w="88900" h="203200"/>
            <a:bevelB w="165100" h="254000"/>
          </a:sp3d>
        </p:spPr>
        <p:style>
          <a:lnRef idx="0">
            <a:schemeClr val="accent5">
              <a:shade val="50000"/>
              <a:hueOff val="0"/>
              <a:satOff val="0"/>
              <a:lumOff val="0"/>
              <a:alphaOff val="0"/>
            </a:schemeClr>
          </a:lnRef>
          <a:fillRef idx="1">
            <a:scrgbClr r="0" g="0" b="0"/>
          </a:fillRef>
          <a:effectRef idx="0">
            <a:scrgbClr r="0" g="0" b="0"/>
          </a:effectRef>
          <a:fontRef idx="minor">
            <a:schemeClr val="dk1">
              <a:hueOff val="0"/>
              <a:satOff val="0"/>
              <a:lumOff val="0"/>
              <a:alphaOff val="0"/>
            </a:schemeClr>
          </a:fontRef>
        </p:style>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GB" b="1" dirty="0"/>
              <a:t>Data Access Challenges</a:t>
            </a:r>
          </a:p>
        </p:txBody>
      </p:sp>
      <p:sp>
        <p:nvSpPr>
          <p:cNvPr id="409" name="Google Shape;409;p41"/>
          <p:cNvSpPr txBox="1">
            <a:spLocks noGrp="1"/>
          </p:cNvSpPr>
          <p:nvPr>
            <p:ph type="subTitle" idx="1"/>
          </p:nvPr>
        </p:nvSpPr>
        <p:spPr>
          <a:xfrm>
            <a:off x="720000" y="1774939"/>
            <a:ext cx="2233500" cy="755130"/>
          </a:xfrm>
          <a:prstGeom prst="rect">
            <a:avLst/>
          </a:prstGeom>
        </p:spPr>
        <p:txBody>
          <a:bodyPr spcFirstLastPara="1" wrap="square" lIns="91425" tIns="91425" rIns="91425" bIns="91425" anchor="t" anchorCtr="0">
            <a:noAutofit/>
          </a:bodyPr>
          <a:lstStyle/>
          <a:p>
            <a:r>
              <a:rPr lang="en-GB" dirty="0" smtClean="0"/>
              <a:t>MMFIT</a:t>
            </a:r>
            <a:r>
              <a:rPr lang="en-GB" dirty="0"/>
              <a:t>: </a:t>
            </a:r>
            <a:r>
              <a:rPr lang="en-GB" dirty="0">
                <a:hlinkClick r:id="rId3"/>
              </a:rPr>
              <a:t>Link</a:t>
            </a:r>
            <a:endParaRPr lang="en-GB" dirty="0"/>
          </a:p>
          <a:p>
            <a:r>
              <a:rPr lang="en-GB" dirty="0"/>
              <a:t>Squat Dataset: </a:t>
            </a:r>
            <a:r>
              <a:rPr lang="en-GB" dirty="0">
                <a:hlinkClick r:id="rId4"/>
              </a:rPr>
              <a:t>Link</a:t>
            </a:r>
            <a:endParaRPr lang="en-GB" dirty="0"/>
          </a:p>
          <a:p>
            <a:pPr lvl="1"/>
            <a:endParaRPr lang="en-GB" dirty="0"/>
          </a:p>
        </p:txBody>
      </p:sp>
      <p:sp>
        <p:nvSpPr>
          <p:cNvPr id="411" name="Google Shape;411;p41"/>
          <p:cNvSpPr txBox="1">
            <a:spLocks noGrp="1"/>
          </p:cNvSpPr>
          <p:nvPr>
            <p:ph type="subTitle" idx="3"/>
          </p:nvPr>
        </p:nvSpPr>
        <p:spPr>
          <a:xfrm>
            <a:off x="609996" y="3034193"/>
            <a:ext cx="3411989" cy="1613434"/>
          </a:xfrm>
          <a:prstGeom prst="rect">
            <a:avLst/>
          </a:prstGeom>
        </p:spPr>
        <p:txBody>
          <a:bodyPr spcFirstLastPara="1" wrap="square" lIns="91425" tIns="91425" rIns="91425" bIns="91425" anchor="t" anchorCtr="0">
            <a:noAutofit/>
          </a:bodyPr>
          <a:lstStyle/>
          <a:p>
            <a:r>
              <a:rPr lang="en-GB" b="1" dirty="0"/>
              <a:t>Week 1: </a:t>
            </a:r>
            <a:r>
              <a:rPr lang="en-GB" dirty="0"/>
              <a:t>Attempted to access provided datasets, but access was denied.</a:t>
            </a:r>
          </a:p>
          <a:p>
            <a:r>
              <a:rPr lang="en-GB" b="1" dirty="0"/>
              <a:t>Week 2: </a:t>
            </a:r>
            <a:r>
              <a:rPr lang="en-GB" dirty="0"/>
              <a:t>Reported access issue to TA; problem remained unsolved.</a:t>
            </a:r>
          </a:p>
          <a:p>
            <a:r>
              <a:rPr lang="en-GB" b="1" dirty="0" smtClean="0"/>
              <a:t>Week 3: </a:t>
            </a:r>
            <a:r>
              <a:rPr lang="en-GB" dirty="0" smtClean="0"/>
              <a:t>Communication </a:t>
            </a:r>
            <a:r>
              <a:rPr lang="en-GB" dirty="0"/>
              <a:t>with Doctor: Informed doctor of access issue; advised to collect data independently.</a:t>
            </a:r>
          </a:p>
        </p:txBody>
      </p:sp>
      <p:sp>
        <p:nvSpPr>
          <p:cNvPr id="413" name="Google Shape;413;p41"/>
          <p:cNvSpPr txBox="1">
            <a:spLocks noGrp="1"/>
          </p:cNvSpPr>
          <p:nvPr>
            <p:ph type="subTitle" idx="7"/>
          </p:nvPr>
        </p:nvSpPr>
        <p:spPr>
          <a:xfrm>
            <a:off x="713100" y="1432434"/>
            <a:ext cx="2717619" cy="371978"/>
          </a:xfrm>
          <a:prstGeom prst="rect">
            <a:avLst/>
          </a:prstGeom>
        </p:spPr>
        <p:txBody>
          <a:bodyPr spcFirstLastPara="1" wrap="square" lIns="91425" tIns="91425" rIns="91425" bIns="91425" anchor="b" anchorCtr="0">
            <a:noAutofit/>
          </a:bodyPr>
          <a:lstStyle/>
          <a:p>
            <a:pPr marL="0" lvl="0" indent="0"/>
            <a:r>
              <a:rPr lang="en" dirty="0" smtClean="0"/>
              <a:t>1- </a:t>
            </a:r>
            <a:r>
              <a:rPr lang="en-GB" b="1" dirty="0" smtClean="0"/>
              <a:t>Data </a:t>
            </a:r>
            <a:r>
              <a:rPr lang="en-GB" b="1" dirty="0"/>
              <a:t>Links Provided by Doctor:</a:t>
            </a:r>
            <a:endParaRPr dirty="0"/>
          </a:p>
        </p:txBody>
      </p:sp>
      <p:sp>
        <p:nvSpPr>
          <p:cNvPr id="415" name="Google Shape;415;p41"/>
          <p:cNvSpPr txBox="1">
            <a:spLocks noGrp="1"/>
          </p:cNvSpPr>
          <p:nvPr>
            <p:ph type="subTitle" idx="9"/>
          </p:nvPr>
        </p:nvSpPr>
        <p:spPr>
          <a:xfrm>
            <a:off x="3792938" y="3463810"/>
            <a:ext cx="2231100" cy="377100"/>
          </a:xfrm>
          <a:prstGeom prst="rect">
            <a:avLst/>
          </a:prstGeom>
        </p:spPr>
        <p:txBody>
          <a:bodyPr spcFirstLastPara="1" wrap="square" lIns="91425" tIns="91425" rIns="91425" bIns="91425" anchor="b" anchorCtr="0">
            <a:noAutofit/>
          </a:bodyPr>
          <a:lstStyle/>
          <a:p>
            <a:pPr marL="0" lvl="0" indent="0"/>
            <a:r>
              <a:rPr lang="en-GB" b="1" dirty="0"/>
              <a:t>Outcome:</a:t>
            </a:r>
            <a:endParaRPr dirty="0"/>
          </a:p>
        </p:txBody>
      </p:sp>
      <p:sp>
        <p:nvSpPr>
          <p:cNvPr id="416" name="Google Shape;416;p41"/>
          <p:cNvSpPr txBox="1">
            <a:spLocks noGrp="1"/>
          </p:cNvSpPr>
          <p:nvPr>
            <p:ph type="subTitle" idx="5"/>
          </p:nvPr>
        </p:nvSpPr>
        <p:spPr>
          <a:xfrm>
            <a:off x="4989274" y="3532310"/>
            <a:ext cx="3300088" cy="1476433"/>
          </a:xfrm>
          <a:prstGeom prst="rect">
            <a:avLst/>
          </a:prstGeom>
        </p:spPr>
        <p:txBody>
          <a:bodyPr spcFirstLastPara="1" wrap="square" lIns="91425" tIns="91425" rIns="91425" bIns="91425" anchor="t" anchorCtr="0">
            <a:noAutofit/>
          </a:bodyPr>
          <a:lstStyle/>
          <a:p>
            <a:pPr>
              <a:buFont typeface="Wingdings" panose="05000000000000000000" pitchFamily="2" charset="2"/>
              <a:buChar char="q"/>
            </a:pPr>
            <a:r>
              <a:rPr lang="en-GB" dirty="0"/>
              <a:t>Unable to access provided data, leading to a loss of approximately 3 weeks</a:t>
            </a:r>
            <a:r>
              <a:rPr lang="en-GB" dirty="0" smtClean="0"/>
              <a:t>.</a:t>
            </a:r>
            <a:endParaRPr lang="en-GB" dirty="0"/>
          </a:p>
          <a:p>
            <a:pPr marL="323850" indent="-171450">
              <a:buFont typeface="Wingdings" panose="05000000000000000000" pitchFamily="2" charset="2"/>
              <a:buChar char="q"/>
            </a:pPr>
            <a:r>
              <a:rPr lang="en-GB" dirty="0" smtClean="0"/>
              <a:t> Decision </a:t>
            </a:r>
            <a:r>
              <a:rPr lang="en-GB" dirty="0"/>
              <a:t>made to proceed with independent data collection efforts.</a:t>
            </a:r>
          </a:p>
        </p:txBody>
      </p:sp>
      <p:sp>
        <p:nvSpPr>
          <p:cNvPr id="418" name="Google Shape;418;p41"/>
          <p:cNvSpPr txBox="1">
            <a:spLocks noGrp="1"/>
          </p:cNvSpPr>
          <p:nvPr>
            <p:ph type="subTitle" idx="13"/>
          </p:nvPr>
        </p:nvSpPr>
        <p:spPr>
          <a:xfrm>
            <a:off x="713100" y="2627505"/>
            <a:ext cx="3308885" cy="377100"/>
          </a:xfrm>
          <a:prstGeom prst="rect">
            <a:avLst/>
          </a:prstGeom>
        </p:spPr>
        <p:txBody>
          <a:bodyPr spcFirstLastPara="1" wrap="square" lIns="91425" tIns="91425" rIns="91425" bIns="91425" anchor="b" anchorCtr="0">
            <a:noAutofit/>
          </a:bodyPr>
          <a:lstStyle/>
          <a:p>
            <a:pPr marL="0" lvl="0" indent="0"/>
            <a:r>
              <a:rPr lang="en-GB" b="1" dirty="0" smtClean="0"/>
              <a:t>2- Access </a:t>
            </a:r>
            <a:r>
              <a:rPr lang="en-GB" b="1" dirty="0"/>
              <a:t>Attempts and Challenges:</a:t>
            </a:r>
            <a:endParaRPr dirty="0"/>
          </a:p>
        </p:txBody>
      </p:sp>
      <p:pic>
        <p:nvPicPr>
          <p:cNvPr id="9" name="Picture 8"/>
          <p:cNvPicPr>
            <a:picLocks noChangeAspect="1"/>
          </p:cNvPicPr>
          <p:nvPr/>
        </p:nvPicPr>
        <p:blipFill>
          <a:blip r:embed="rId5"/>
          <a:stretch>
            <a:fillRect/>
          </a:stretch>
        </p:blipFill>
        <p:spPr>
          <a:xfrm>
            <a:off x="3430719" y="1112200"/>
            <a:ext cx="3698826" cy="2050386"/>
          </a:xfrm>
          <a:prstGeom prst="rect">
            <a:avLst/>
          </a:prstGeom>
        </p:spPr>
      </p:pic>
      <p:pic>
        <p:nvPicPr>
          <p:cNvPr id="10" name="Picture 9"/>
          <p:cNvPicPr>
            <a:picLocks noChangeAspect="1"/>
          </p:cNvPicPr>
          <p:nvPr/>
        </p:nvPicPr>
        <p:blipFill>
          <a:blip r:embed="rId6"/>
          <a:stretch>
            <a:fillRect/>
          </a:stretch>
        </p:blipFill>
        <p:spPr>
          <a:xfrm>
            <a:off x="6746504" y="619122"/>
            <a:ext cx="2308119" cy="2707060"/>
          </a:xfrm>
          <a:prstGeom prst="rect">
            <a:avLst/>
          </a:prstGeom>
        </p:spPr>
      </p:pic>
      <p:grpSp>
        <p:nvGrpSpPr>
          <p:cNvPr id="42" name="Google Shape;4940;p66"/>
          <p:cNvGrpSpPr/>
          <p:nvPr/>
        </p:nvGrpSpPr>
        <p:grpSpPr>
          <a:xfrm>
            <a:off x="1900530" y="1834000"/>
            <a:ext cx="249534" cy="239196"/>
            <a:chOff x="3854700" y="249750"/>
            <a:chExt cx="500425" cy="481125"/>
          </a:xfrm>
        </p:grpSpPr>
        <p:sp>
          <p:nvSpPr>
            <p:cNvPr id="43" name="Google Shape;4941;p6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4942;p6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4943;p6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4944;p6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4945;p6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 name="Google Shape;4946;p6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4947;p6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4948;p6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 name="Google Shape;4940;p66"/>
          <p:cNvGrpSpPr/>
          <p:nvPr/>
        </p:nvGrpSpPr>
        <p:grpSpPr>
          <a:xfrm>
            <a:off x="2333797" y="2000575"/>
            <a:ext cx="249534" cy="239196"/>
            <a:chOff x="3854700" y="249750"/>
            <a:chExt cx="500425" cy="481125"/>
          </a:xfrm>
        </p:grpSpPr>
        <p:sp>
          <p:nvSpPr>
            <p:cNvPr id="52" name="Google Shape;4941;p6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4942;p6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 name="Google Shape;4943;p6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 name="Google Shape;4944;p6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 name="Google Shape;4945;p6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 name="Google Shape;4946;p6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 name="Google Shape;4947;p6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4948;p6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2790213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GB" b="1" dirty="0"/>
              <a:t>Gym Selection Process</a:t>
            </a:r>
          </a:p>
        </p:txBody>
      </p:sp>
      <p:sp>
        <p:nvSpPr>
          <p:cNvPr id="409" name="Google Shape;409;p41"/>
          <p:cNvSpPr txBox="1">
            <a:spLocks noGrp="1"/>
          </p:cNvSpPr>
          <p:nvPr>
            <p:ph type="subTitle" idx="1"/>
          </p:nvPr>
        </p:nvSpPr>
        <p:spPr>
          <a:xfrm>
            <a:off x="515640" y="1478920"/>
            <a:ext cx="4214490" cy="1490775"/>
          </a:xfrm>
          <a:prstGeom prst="rect">
            <a:avLst/>
          </a:prstGeom>
        </p:spPr>
        <p:txBody>
          <a:bodyPr spcFirstLastPara="1" wrap="square" lIns="91425" tIns="91425" rIns="91425" bIns="91425" anchor="t" anchorCtr="0">
            <a:noAutofit/>
          </a:bodyPr>
          <a:lstStyle/>
          <a:p>
            <a:pPr>
              <a:buFont typeface="Wingdings" panose="05000000000000000000" pitchFamily="2" charset="2"/>
              <a:buChar char="v"/>
            </a:pPr>
            <a:r>
              <a:rPr lang="en-GB" dirty="0"/>
              <a:t>Conducted intensive search and negotiations with numerous gyms in Alexandria, Egypt</a:t>
            </a:r>
            <a:r>
              <a:rPr lang="en-GB" dirty="0" smtClean="0"/>
              <a:t>.</a:t>
            </a:r>
            <a:endParaRPr lang="en-GB" dirty="0"/>
          </a:p>
          <a:p>
            <a:pPr>
              <a:buFont typeface="Wingdings" panose="05000000000000000000" pitchFamily="2" charset="2"/>
              <a:buChar char="v"/>
            </a:pPr>
            <a:r>
              <a:rPr lang="en-GB" dirty="0"/>
              <a:t>Sought a gym willing to provide access without fees or formal paperwork</a:t>
            </a:r>
            <a:r>
              <a:rPr lang="en-GB" dirty="0" smtClean="0"/>
              <a:t>.</a:t>
            </a:r>
            <a:endParaRPr lang="ar-KW" dirty="0" smtClean="0"/>
          </a:p>
          <a:p>
            <a:pPr>
              <a:buFont typeface="Wingdings" panose="05000000000000000000" pitchFamily="2" charset="2"/>
              <a:buChar char="v"/>
            </a:pPr>
            <a:r>
              <a:rPr lang="en-GB" dirty="0"/>
              <a:t>We arranged to film at the Fencing Club's premises, but they later apologized due to the numerous championships being held.</a:t>
            </a:r>
          </a:p>
          <a:p>
            <a:pPr lvl="1"/>
            <a:endParaRPr lang="en-GB" dirty="0"/>
          </a:p>
        </p:txBody>
      </p:sp>
      <p:sp>
        <p:nvSpPr>
          <p:cNvPr id="411" name="Google Shape;411;p41"/>
          <p:cNvSpPr txBox="1">
            <a:spLocks noGrp="1"/>
          </p:cNvSpPr>
          <p:nvPr>
            <p:ph type="subTitle" idx="3"/>
          </p:nvPr>
        </p:nvSpPr>
        <p:spPr>
          <a:xfrm>
            <a:off x="5012011" y="1800716"/>
            <a:ext cx="3411989" cy="1613434"/>
          </a:xfrm>
          <a:prstGeom prst="rect">
            <a:avLst/>
          </a:prstGeom>
        </p:spPr>
        <p:txBody>
          <a:bodyPr spcFirstLastPara="1" wrap="square" lIns="91425" tIns="91425" rIns="91425" bIns="91425" anchor="t" anchorCtr="0">
            <a:noAutofit/>
          </a:bodyPr>
          <a:lstStyle/>
          <a:p>
            <a:pPr>
              <a:buFont typeface="Wingdings" panose="05000000000000000000" pitchFamily="2" charset="2"/>
              <a:buChar char="v"/>
            </a:pPr>
            <a:r>
              <a:rPr lang="en-GB" dirty="0"/>
              <a:t>Top Fitness Gym located in Alexandria, </a:t>
            </a:r>
            <a:r>
              <a:rPr lang="en-GB" dirty="0" err="1"/>
              <a:t>Smouha</a:t>
            </a:r>
            <a:r>
              <a:rPr lang="en-GB" dirty="0" smtClean="0"/>
              <a:t>.</a:t>
            </a:r>
          </a:p>
          <a:p>
            <a:pPr marL="152400" indent="0"/>
            <a:endParaRPr lang="en-GB" dirty="0"/>
          </a:p>
          <a:p>
            <a:pPr>
              <a:buFont typeface="Wingdings" panose="05000000000000000000" pitchFamily="2" charset="2"/>
              <a:buChar char="v"/>
            </a:pPr>
            <a:r>
              <a:rPr lang="en-GB" dirty="0"/>
              <a:t>Chosen for its willingness to support the project without financial or administrative barriers.</a:t>
            </a:r>
          </a:p>
          <a:p>
            <a:endParaRPr lang="en-GB" dirty="0"/>
          </a:p>
        </p:txBody>
      </p:sp>
      <p:sp>
        <p:nvSpPr>
          <p:cNvPr id="413" name="Google Shape;413;p41"/>
          <p:cNvSpPr txBox="1">
            <a:spLocks noGrp="1"/>
          </p:cNvSpPr>
          <p:nvPr>
            <p:ph type="subTitle" idx="7"/>
          </p:nvPr>
        </p:nvSpPr>
        <p:spPr>
          <a:xfrm>
            <a:off x="653143" y="1228160"/>
            <a:ext cx="3260759" cy="371978"/>
          </a:xfrm>
          <a:prstGeom prst="rect">
            <a:avLst/>
          </a:prstGeom>
        </p:spPr>
        <p:txBody>
          <a:bodyPr spcFirstLastPara="1" wrap="square" lIns="91425" tIns="91425" rIns="91425" bIns="91425" anchor="b" anchorCtr="0">
            <a:noAutofit/>
          </a:bodyPr>
          <a:lstStyle/>
          <a:p>
            <a:pPr marL="0" lvl="0" indent="0"/>
            <a:r>
              <a:rPr lang="en-GB" b="1" dirty="0" smtClean="0"/>
              <a:t>1-Search </a:t>
            </a:r>
            <a:r>
              <a:rPr lang="en-GB" b="1" dirty="0"/>
              <a:t>and Negotiations:</a:t>
            </a:r>
            <a:endParaRPr dirty="0"/>
          </a:p>
        </p:txBody>
      </p:sp>
      <p:sp>
        <p:nvSpPr>
          <p:cNvPr id="418" name="Google Shape;418;p41"/>
          <p:cNvSpPr txBox="1">
            <a:spLocks noGrp="1"/>
          </p:cNvSpPr>
          <p:nvPr>
            <p:ph type="subTitle" idx="13"/>
          </p:nvPr>
        </p:nvSpPr>
        <p:spPr>
          <a:xfrm>
            <a:off x="4636671" y="1339978"/>
            <a:ext cx="3787329" cy="377100"/>
          </a:xfrm>
          <a:prstGeom prst="rect">
            <a:avLst/>
          </a:prstGeom>
        </p:spPr>
        <p:txBody>
          <a:bodyPr spcFirstLastPara="1" wrap="square" lIns="91425" tIns="91425" rIns="91425" bIns="91425" anchor="b" anchorCtr="0">
            <a:noAutofit/>
          </a:bodyPr>
          <a:lstStyle/>
          <a:p>
            <a:r>
              <a:rPr lang="en-GB" b="1" dirty="0" smtClean="0"/>
              <a:t>2- Selected Gym:</a:t>
            </a:r>
          </a:p>
          <a:p>
            <a:r>
              <a:rPr lang="en-GB" b="1" dirty="0" smtClean="0"/>
              <a:t>Top </a:t>
            </a:r>
            <a:r>
              <a:rPr lang="en-GB" b="1" dirty="0"/>
              <a:t>Fitness Gym, </a:t>
            </a:r>
            <a:r>
              <a:rPr lang="en-GB" b="1" dirty="0" err="1"/>
              <a:t>Smouha</a:t>
            </a:r>
            <a:endParaRPr lang="en-GB" b="1" dirty="0"/>
          </a:p>
        </p:txBody>
      </p:sp>
      <p:pic>
        <p:nvPicPr>
          <p:cNvPr id="2050" name="Picture 2" descr="لا يتوفر وصف للصورة."/>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1921" y="3066331"/>
            <a:ext cx="5372078" cy="156009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لا يتوفر وصف للصورة."/>
          <p:cNvPicPr>
            <a:picLocks noChangeAspect="1" noChangeArrowheads="1"/>
          </p:cNvPicPr>
          <p:nvPr/>
        </p:nvPicPr>
        <p:blipFill rotWithShape="1">
          <a:blip r:embed="rId4">
            <a:extLst>
              <a:ext uri="{28A0092B-C50C-407E-A947-70E740481C1C}">
                <a14:useLocalDpi xmlns:a14="http://schemas.microsoft.com/office/drawing/2010/main" val="0"/>
              </a:ext>
            </a:extLst>
          </a:blip>
          <a:srcRect t="124" b="13846"/>
          <a:stretch/>
        </p:blipFill>
        <p:spPr bwMode="auto">
          <a:xfrm>
            <a:off x="201775" y="2950371"/>
            <a:ext cx="3460146" cy="197018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oogle Shape;4924;p66"/>
          <p:cNvGrpSpPr/>
          <p:nvPr/>
        </p:nvGrpSpPr>
        <p:grpSpPr>
          <a:xfrm>
            <a:off x="6877195" y="1000725"/>
            <a:ext cx="298169" cy="339253"/>
            <a:chOff x="1529350" y="258825"/>
            <a:chExt cx="423475" cy="481825"/>
          </a:xfrm>
        </p:grpSpPr>
        <p:sp>
          <p:nvSpPr>
            <p:cNvPr id="18" name="Google Shape;4925;p6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4926;p6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7776882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470" y="479201"/>
            <a:ext cx="7704000" cy="572700"/>
          </a:xfrm>
        </p:spPr>
        <p:txBody>
          <a:bodyPr/>
          <a:lstStyle/>
          <a:p>
            <a:r>
              <a:rPr lang="en-US" dirty="0" smtClean="0"/>
              <a:t>Equipment Overview </a:t>
            </a:r>
            <a:endParaRPr lang="en-GB" dirty="0"/>
          </a:p>
        </p:txBody>
      </p:sp>
      <p:sp>
        <p:nvSpPr>
          <p:cNvPr id="3" name="Subtitle 2"/>
          <p:cNvSpPr>
            <a:spLocks noGrp="1"/>
          </p:cNvSpPr>
          <p:nvPr>
            <p:ph type="subTitle" idx="1"/>
          </p:nvPr>
        </p:nvSpPr>
        <p:spPr>
          <a:xfrm>
            <a:off x="364386" y="2257150"/>
            <a:ext cx="2715698" cy="1554086"/>
          </a:xfrm>
        </p:spPr>
        <p:txBody>
          <a:bodyPr>
            <a:normAutofit/>
          </a:bodyPr>
          <a:lstStyle/>
          <a:p>
            <a:pPr lvl="1" algn="l"/>
            <a:r>
              <a:rPr lang="en-GB" b="1" i="1" dirty="0" smtClean="0"/>
              <a:t>Dimensions</a:t>
            </a:r>
            <a:r>
              <a:rPr lang="en-GB" b="1" i="1" dirty="0"/>
              <a:t>: </a:t>
            </a:r>
            <a:r>
              <a:rPr lang="en-GB" dirty="0"/>
              <a:t>3*5 </a:t>
            </a:r>
            <a:r>
              <a:rPr lang="en-GB" dirty="0" smtClean="0"/>
              <a:t>meters</a:t>
            </a:r>
          </a:p>
          <a:p>
            <a:pPr lvl="1" algn="l"/>
            <a:endParaRPr lang="en-GB" b="1" i="1" dirty="0"/>
          </a:p>
          <a:p>
            <a:pPr lvl="1" algn="l"/>
            <a:r>
              <a:rPr lang="en-GB" b="1" i="1" dirty="0"/>
              <a:t>Purpose: </a:t>
            </a:r>
            <a:r>
              <a:rPr lang="en-GB" b="1" i="1" dirty="0" smtClean="0"/>
              <a:t> </a:t>
            </a:r>
            <a:r>
              <a:rPr lang="en-GB" dirty="0" smtClean="0"/>
              <a:t>Provide </a:t>
            </a:r>
            <a:r>
              <a:rPr lang="en-GB" dirty="0"/>
              <a:t>a consistent white background for video recordings.</a:t>
            </a:r>
          </a:p>
          <a:p>
            <a:endParaRPr lang="en-GB" dirty="0"/>
          </a:p>
        </p:txBody>
      </p:sp>
      <p:sp>
        <p:nvSpPr>
          <p:cNvPr id="9" name="Subtitle 8"/>
          <p:cNvSpPr>
            <a:spLocks noGrp="1"/>
          </p:cNvSpPr>
          <p:nvPr>
            <p:ph type="subTitle" idx="7"/>
          </p:nvPr>
        </p:nvSpPr>
        <p:spPr>
          <a:xfrm>
            <a:off x="728470" y="1759452"/>
            <a:ext cx="2233500" cy="377100"/>
          </a:xfrm>
        </p:spPr>
        <p:txBody>
          <a:bodyPr/>
          <a:lstStyle/>
          <a:p>
            <a:r>
              <a:rPr lang="en-US" dirty="0" smtClean="0"/>
              <a:t>Chroma Screens</a:t>
            </a:r>
            <a:endParaRPr lang="en-GB" dirty="0"/>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7212" y="1326910"/>
            <a:ext cx="5229293" cy="3121337"/>
          </a:xfrm>
          <a:prstGeom prst="rect">
            <a:avLst/>
          </a:prstGeom>
        </p:spPr>
      </p:pic>
    </p:spTree>
    <p:extLst>
      <p:ext uri="{BB962C8B-B14F-4D97-AF65-F5344CB8AC3E}">
        <p14:creationId xmlns:p14="http://schemas.microsoft.com/office/powerpoint/2010/main" val="1292391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36568" y="1633387"/>
            <a:ext cx="2233500" cy="1163400"/>
          </a:xfrm>
        </p:spPr>
        <p:txBody>
          <a:bodyPr/>
          <a:lstStyle/>
          <a:p>
            <a:r>
              <a:rPr lang="en-GB" b="1" i="1" dirty="0"/>
              <a:t>Quantity:</a:t>
            </a:r>
            <a:r>
              <a:rPr lang="en-GB" dirty="0"/>
              <a:t> </a:t>
            </a:r>
            <a:r>
              <a:rPr lang="en-GB" dirty="0" smtClean="0"/>
              <a:t>2</a:t>
            </a:r>
          </a:p>
          <a:p>
            <a:endParaRPr lang="en-GB" dirty="0"/>
          </a:p>
          <a:p>
            <a:r>
              <a:rPr lang="en-GB" b="1" i="1" dirty="0"/>
              <a:t>Purpose: </a:t>
            </a:r>
            <a:r>
              <a:rPr lang="en-GB" b="1" i="1" dirty="0" smtClean="0"/>
              <a:t> </a:t>
            </a:r>
            <a:r>
              <a:rPr lang="en-GB" dirty="0" smtClean="0"/>
              <a:t>Stable </a:t>
            </a:r>
            <a:r>
              <a:rPr lang="en-GB" dirty="0"/>
              <a:t>support for frontal and lateral video recording.</a:t>
            </a:r>
          </a:p>
          <a:p>
            <a:endParaRPr lang="en-GB" dirty="0"/>
          </a:p>
        </p:txBody>
      </p:sp>
      <p:sp>
        <p:nvSpPr>
          <p:cNvPr id="4" name="Subtitle 3"/>
          <p:cNvSpPr>
            <a:spLocks noGrp="1"/>
          </p:cNvSpPr>
          <p:nvPr>
            <p:ph type="subTitle" idx="2"/>
          </p:nvPr>
        </p:nvSpPr>
        <p:spPr/>
        <p:txBody>
          <a:bodyPr/>
          <a:lstStyle/>
          <a:p>
            <a:endParaRPr lang="en-GB" dirty="0"/>
          </a:p>
        </p:txBody>
      </p:sp>
      <p:sp>
        <p:nvSpPr>
          <p:cNvPr id="6" name="Subtitle 5"/>
          <p:cNvSpPr>
            <a:spLocks noGrp="1"/>
          </p:cNvSpPr>
          <p:nvPr>
            <p:ph type="subTitle" idx="4"/>
          </p:nvPr>
        </p:nvSpPr>
        <p:spPr>
          <a:xfrm>
            <a:off x="6197400" y="1557760"/>
            <a:ext cx="2233500" cy="1163400"/>
          </a:xfrm>
        </p:spPr>
        <p:txBody>
          <a:bodyPr/>
          <a:lstStyle/>
          <a:p>
            <a:endParaRPr lang="en-GB" dirty="0"/>
          </a:p>
        </p:txBody>
      </p:sp>
      <p:sp>
        <p:nvSpPr>
          <p:cNvPr id="9" name="Subtitle 8"/>
          <p:cNvSpPr>
            <a:spLocks noGrp="1"/>
          </p:cNvSpPr>
          <p:nvPr>
            <p:ph type="subTitle" idx="7"/>
          </p:nvPr>
        </p:nvSpPr>
        <p:spPr>
          <a:xfrm>
            <a:off x="393633" y="695220"/>
            <a:ext cx="2525113" cy="646268"/>
          </a:xfrm>
        </p:spPr>
        <p:txBody>
          <a:bodyPr/>
          <a:lstStyle/>
          <a:p>
            <a:r>
              <a:rPr lang="en-US" dirty="0" smtClean="0"/>
              <a:t>	professional Tripods</a:t>
            </a:r>
            <a:endParaRPr lang="en-GB" dirty="0"/>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7078" y="261257"/>
            <a:ext cx="2863659" cy="427636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7400" y="261257"/>
            <a:ext cx="2832541" cy="427636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pSp>
        <p:nvGrpSpPr>
          <p:cNvPr id="18" name="Google Shape;4917;p66"/>
          <p:cNvGrpSpPr/>
          <p:nvPr/>
        </p:nvGrpSpPr>
        <p:grpSpPr>
          <a:xfrm>
            <a:off x="746158" y="2307635"/>
            <a:ext cx="339235" cy="298186"/>
            <a:chOff x="898875" y="244725"/>
            <a:chExt cx="481800" cy="423500"/>
          </a:xfrm>
        </p:grpSpPr>
        <p:sp>
          <p:nvSpPr>
            <p:cNvPr id="19" name="Google Shape;4918;p6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 name="Google Shape;4919;p6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 name="Google Shape;4920;p6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4921;p6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4922;p6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 name="Google Shape;4923;p6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38547189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grpSp>
        <p:nvGrpSpPr>
          <p:cNvPr id="486" name="Google Shape;486;p46"/>
          <p:cNvGrpSpPr/>
          <p:nvPr/>
        </p:nvGrpSpPr>
        <p:grpSpPr>
          <a:xfrm>
            <a:off x="1282946" y="764250"/>
            <a:ext cx="1897830" cy="3615000"/>
            <a:chOff x="1112450" y="670275"/>
            <a:chExt cx="1874400" cy="3615000"/>
          </a:xfrm>
        </p:grpSpPr>
        <p:sp>
          <p:nvSpPr>
            <p:cNvPr id="487" name="Google Shape;487;p46"/>
            <p:cNvSpPr/>
            <p:nvPr/>
          </p:nvSpPr>
          <p:spPr>
            <a:xfrm rot="5400000">
              <a:off x="242150" y="1540575"/>
              <a:ext cx="3615000" cy="1874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488" name="Google Shape;488;p46"/>
            <p:cNvSpPr/>
            <p:nvPr/>
          </p:nvSpPr>
          <p:spPr>
            <a:xfrm rot="5400000">
              <a:off x="2020300" y="533256"/>
              <a:ext cx="58800" cy="52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489" name="Google Shape;489;p46"/>
            <p:cNvSpPr/>
            <p:nvPr/>
          </p:nvSpPr>
          <p:spPr>
            <a:xfrm rot="5400000">
              <a:off x="2020300" y="3886147"/>
              <a:ext cx="58800" cy="52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grpSp>
      <p:sp>
        <p:nvSpPr>
          <p:cNvPr id="490" name="Google Shape;490;p46"/>
          <p:cNvSpPr txBox="1">
            <a:spLocks noGrp="1"/>
          </p:cNvSpPr>
          <p:nvPr>
            <p:ph type="title"/>
          </p:nvPr>
        </p:nvSpPr>
        <p:spPr>
          <a:xfrm>
            <a:off x="3718662" y="959100"/>
            <a:ext cx="3582787" cy="1055400"/>
          </a:xfrm>
          <a:prstGeom prst="rect">
            <a:avLst/>
          </a:prstGeom>
        </p:spPr>
        <p:txBody>
          <a:bodyPr spcFirstLastPara="1" wrap="square" lIns="91425" tIns="91425" rIns="91425" bIns="91425" anchor="t" anchorCtr="0">
            <a:noAutofit/>
          </a:bodyPr>
          <a:lstStyle/>
          <a:p>
            <a:r>
              <a:rPr lang="en-GB" b="1" dirty="0" smtClean="0"/>
              <a:t>Data Collection Campaign </a:t>
            </a:r>
            <a:endParaRPr lang="en-GB" b="1" dirty="0"/>
          </a:p>
        </p:txBody>
      </p:sp>
      <p:sp>
        <p:nvSpPr>
          <p:cNvPr id="492" name="Google Shape;492;p46"/>
          <p:cNvSpPr/>
          <p:nvPr/>
        </p:nvSpPr>
        <p:spPr>
          <a:xfrm>
            <a:off x="3718675" y="530650"/>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pic>
        <p:nvPicPr>
          <p:cNvPr id="493" name="Google Shape;493;p46"/>
          <p:cNvPicPr preferRelativeResize="0"/>
          <p:nvPr/>
        </p:nvPicPr>
        <p:blipFill>
          <a:blip r:embed="rId3">
            <a:extLst>
              <a:ext uri="{28A0092B-C50C-407E-A947-70E740481C1C}">
                <a14:useLocalDpi xmlns:a14="http://schemas.microsoft.com/office/drawing/2010/main" val="0"/>
              </a:ext>
            </a:extLst>
          </a:blip>
          <a:stretch>
            <a:fillRect/>
          </a:stretch>
        </p:blipFill>
        <p:spPr>
          <a:xfrm>
            <a:off x="1381681" y="1034700"/>
            <a:ext cx="1700362" cy="3074101"/>
          </a:xfrm>
          <a:prstGeom prst="rect">
            <a:avLst/>
          </a:prstGeom>
          <a:noFill/>
          <a:ln>
            <a:noFill/>
          </a:ln>
        </p:spPr>
      </p:pic>
      <p:sp>
        <p:nvSpPr>
          <p:cNvPr id="11" name="Google Shape;413;p41"/>
          <p:cNvSpPr txBox="1">
            <a:spLocks noGrp="1"/>
          </p:cNvSpPr>
          <p:nvPr>
            <p:ph type="subTitle" idx="4294967295"/>
          </p:nvPr>
        </p:nvSpPr>
        <p:spPr>
          <a:xfrm>
            <a:off x="3279511" y="1961824"/>
            <a:ext cx="2717619" cy="371978"/>
          </a:xfrm>
          <a:prstGeom prst="rect">
            <a:avLst/>
          </a:prstGeom>
        </p:spPr>
        <p:txBody>
          <a:bodyPr spcFirstLastPara="1" wrap="square" lIns="91425" tIns="91425" rIns="91425" bIns="91425" anchor="b" anchorCtr="0">
            <a:noAutofit/>
          </a:bodyPr>
          <a:lstStyle/>
          <a:p>
            <a:pPr marL="0" lvl="0" indent="0"/>
            <a:r>
              <a:rPr lang="en-GB" b="1" dirty="0" smtClean="0"/>
              <a:t>1- Messaging </a:t>
            </a:r>
            <a:r>
              <a:rPr lang="en-GB" b="1" dirty="0"/>
              <a:t>and Promotion:</a:t>
            </a:r>
            <a:endParaRPr dirty="0"/>
          </a:p>
        </p:txBody>
      </p:sp>
      <p:sp>
        <p:nvSpPr>
          <p:cNvPr id="12" name="Google Shape;409;p41"/>
          <p:cNvSpPr txBox="1">
            <a:spLocks noGrp="1"/>
          </p:cNvSpPr>
          <p:nvPr>
            <p:ph type="subTitle" idx="1"/>
          </p:nvPr>
        </p:nvSpPr>
        <p:spPr>
          <a:xfrm>
            <a:off x="3279511" y="2333802"/>
            <a:ext cx="3265714" cy="1490775"/>
          </a:xfrm>
          <a:prstGeom prst="rect">
            <a:avLst/>
          </a:prstGeom>
        </p:spPr>
        <p:txBody>
          <a:bodyPr spcFirstLastPara="1" wrap="square" lIns="91425" tIns="91425" rIns="91425" bIns="91425" anchor="t" anchorCtr="0">
            <a:noAutofit/>
          </a:bodyPr>
          <a:lstStyle/>
          <a:p>
            <a:pPr marL="323850" indent="-171450">
              <a:buFont typeface="Wingdings" panose="05000000000000000000" pitchFamily="2" charset="2"/>
              <a:buChar char="§"/>
            </a:pPr>
            <a:r>
              <a:rPr lang="en-GB" dirty="0"/>
              <a:t>Utilized </a:t>
            </a:r>
            <a:r>
              <a:rPr lang="en-GB" dirty="0" smtClean="0"/>
              <a:t>Social Media posts and </a:t>
            </a:r>
            <a:r>
              <a:rPr lang="en-GB" dirty="0"/>
              <a:t>QR code to promote data collection campaign.</a:t>
            </a:r>
          </a:p>
          <a:p>
            <a:pPr marL="323850" indent="-171450">
              <a:buFont typeface="Wingdings" panose="05000000000000000000" pitchFamily="2" charset="2"/>
              <a:buChar char="§"/>
            </a:pPr>
            <a:r>
              <a:rPr lang="en-GB" dirty="0" smtClean="0"/>
              <a:t>Encouraged </a:t>
            </a:r>
            <a:r>
              <a:rPr lang="en-GB" dirty="0"/>
              <a:t>participation from diverse groups, emphasizing the importance of every individual's contribution.</a:t>
            </a:r>
          </a:p>
          <a:p>
            <a:pPr lvl="1"/>
            <a:endParaRPr lang="en-GB" dirty="0"/>
          </a:p>
        </p:txBody>
      </p:sp>
      <p:sp>
        <p:nvSpPr>
          <p:cNvPr id="16" name="Google Shape;413;p41"/>
          <p:cNvSpPr txBox="1">
            <a:spLocks/>
          </p:cNvSpPr>
          <p:nvPr/>
        </p:nvSpPr>
        <p:spPr>
          <a:xfrm>
            <a:off x="3279511" y="3528226"/>
            <a:ext cx="2717619" cy="37197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1pPr>
            <a:lvl2pPr marL="914400" marR="0" lvl="1"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2pPr>
            <a:lvl3pPr marL="1371600" marR="0" lvl="2"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3pPr>
            <a:lvl4pPr marL="1828800" marR="0" lvl="3"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4pPr>
            <a:lvl5pPr marL="2286000" marR="0" lvl="4"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5pPr>
            <a:lvl6pPr marL="2743200" marR="0" lvl="5"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6pPr>
            <a:lvl7pPr marL="3200400" marR="0" lvl="6"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7pPr>
            <a:lvl8pPr marL="3657600" marR="0" lvl="7"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8pPr>
            <a:lvl9pPr marL="4114800" marR="0" lvl="8" indent="-304800" algn="l" rtl="0">
              <a:lnSpc>
                <a:spcPct val="100000"/>
              </a:lnSpc>
              <a:spcBef>
                <a:spcPts val="0"/>
              </a:spcBef>
              <a:spcAft>
                <a:spcPts val="0"/>
              </a:spcAft>
              <a:buClr>
                <a:schemeClr val="dk1"/>
              </a:buClr>
              <a:buSzPts val="1200"/>
              <a:buFont typeface="Raleway Medium"/>
              <a:buChar char="■"/>
              <a:defRPr sz="1200" b="0" i="0" u="none" strike="noStrike" cap="none">
                <a:solidFill>
                  <a:schemeClr val="dk1"/>
                </a:solidFill>
                <a:latin typeface="Raleway Medium"/>
                <a:ea typeface="Raleway Medium"/>
                <a:cs typeface="Raleway Medium"/>
                <a:sym typeface="Raleway Medium"/>
              </a:defRPr>
            </a:lvl9pPr>
          </a:lstStyle>
          <a:p>
            <a:pPr marL="0" indent="0">
              <a:buNone/>
            </a:pPr>
            <a:r>
              <a:rPr lang="en-GB" sz="1400" b="1" dirty="0">
                <a:solidFill>
                  <a:srgbClr val="000000"/>
                </a:solidFill>
                <a:latin typeface="Arial"/>
                <a:ea typeface="Arial"/>
                <a:cs typeface="Arial"/>
                <a:sym typeface="Arial"/>
              </a:rPr>
              <a:t>2- Participant Registration:</a:t>
            </a:r>
          </a:p>
        </p:txBody>
      </p:sp>
      <p:sp>
        <p:nvSpPr>
          <p:cNvPr id="17" name="Google Shape;409;p41"/>
          <p:cNvSpPr txBox="1">
            <a:spLocks/>
          </p:cNvSpPr>
          <p:nvPr/>
        </p:nvSpPr>
        <p:spPr>
          <a:xfrm>
            <a:off x="3279511" y="3824577"/>
            <a:ext cx="3265714" cy="14907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Raleway Medium"/>
              <a:buAutoNum type="arabicPeriod"/>
              <a:defRPr sz="1200" b="0" i="0" u="none" strike="noStrike" cap="none">
                <a:solidFill>
                  <a:schemeClr val="dk1"/>
                </a:solidFill>
                <a:latin typeface="Raleway Medium"/>
                <a:ea typeface="Raleway Medium"/>
                <a:cs typeface="Raleway Medium"/>
                <a:sym typeface="Raleway Medium"/>
              </a:defRPr>
            </a:lvl1pPr>
            <a:lvl2pPr marL="914400" marR="0" lvl="1" indent="-304800" algn="ctr" rtl="0">
              <a:lnSpc>
                <a:spcPct val="100000"/>
              </a:lnSpc>
              <a:spcBef>
                <a:spcPts val="0"/>
              </a:spcBef>
              <a:spcAft>
                <a:spcPts val="0"/>
              </a:spcAft>
              <a:buClr>
                <a:schemeClr val="dk1"/>
              </a:buClr>
              <a:buSzPts val="1200"/>
              <a:buFont typeface="Raleway Medium"/>
              <a:buAutoNum type="alphaLcPeriod"/>
              <a:defRPr sz="1200" b="0" i="0" u="none" strike="noStrike" cap="none">
                <a:solidFill>
                  <a:schemeClr val="dk1"/>
                </a:solidFill>
                <a:latin typeface="Raleway Medium"/>
                <a:ea typeface="Raleway Medium"/>
                <a:cs typeface="Raleway Medium"/>
                <a:sym typeface="Raleway Medium"/>
              </a:defRPr>
            </a:lvl2pPr>
            <a:lvl3pPr marL="1371600" marR="0" lvl="2" indent="-304800" algn="ctr" rtl="0">
              <a:lnSpc>
                <a:spcPct val="100000"/>
              </a:lnSpc>
              <a:spcBef>
                <a:spcPts val="0"/>
              </a:spcBef>
              <a:spcAft>
                <a:spcPts val="0"/>
              </a:spcAft>
              <a:buClr>
                <a:schemeClr val="dk1"/>
              </a:buClr>
              <a:buSzPts val="1200"/>
              <a:buFont typeface="Raleway Medium"/>
              <a:buAutoNum type="romanLcPeriod"/>
              <a:defRPr sz="1200" b="0" i="0" u="none" strike="noStrike" cap="none">
                <a:solidFill>
                  <a:schemeClr val="dk1"/>
                </a:solidFill>
                <a:latin typeface="Raleway Medium"/>
                <a:ea typeface="Raleway Medium"/>
                <a:cs typeface="Raleway Medium"/>
                <a:sym typeface="Raleway Medium"/>
              </a:defRPr>
            </a:lvl3pPr>
            <a:lvl4pPr marL="1828800" marR="0" lvl="3" indent="-304800" algn="ctr" rtl="0">
              <a:lnSpc>
                <a:spcPct val="100000"/>
              </a:lnSpc>
              <a:spcBef>
                <a:spcPts val="0"/>
              </a:spcBef>
              <a:spcAft>
                <a:spcPts val="0"/>
              </a:spcAft>
              <a:buClr>
                <a:schemeClr val="dk1"/>
              </a:buClr>
              <a:buSzPts val="1200"/>
              <a:buFont typeface="Raleway Medium"/>
              <a:buAutoNum type="arabicPeriod"/>
              <a:defRPr sz="1200" b="0" i="0" u="none" strike="noStrike" cap="none">
                <a:solidFill>
                  <a:schemeClr val="dk1"/>
                </a:solidFill>
                <a:latin typeface="Raleway Medium"/>
                <a:ea typeface="Raleway Medium"/>
                <a:cs typeface="Raleway Medium"/>
                <a:sym typeface="Raleway Medium"/>
              </a:defRPr>
            </a:lvl4pPr>
            <a:lvl5pPr marL="2286000" marR="0" lvl="4" indent="-304800" algn="ctr" rtl="0">
              <a:lnSpc>
                <a:spcPct val="100000"/>
              </a:lnSpc>
              <a:spcBef>
                <a:spcPts val="0"/>
              </a:spcBef>
              <a:spcAft>
                <a:spcPts val="0"/>
              </a:spcAft>
              <a:buClr>
                <a:schemeClr val="dk1"/>
              </a:buClr>
              <a:buSzPts val="1200"/>
              <a:buFont typeface="Raleway Medium"/>
              <a:buAutoNum type="alphaLcPeriod"/>
              <a:defRPr sz="1200" b="0" i="0" u="none" strike="noStrike" cap="none">
                <a:solidFill>
                  <a:schemeClr val="dk1"/>
                </a:solidFill>
                <a:latin typeface="Raleway Medium"/>
                <a:ea typeface="Raleway Medium"/>
                <a:cs typeface="Raleway Medium"/>
                <a:sym typeface="Raleway Medium"/>
              </a:defRPr>
            </a:lvl5pPr>
            <a:lvl6pPr marL="2743200" marR="0" lvl="5" indent="-304800" algn="ctr" rtl="0">
              <a:lnSpc>
                <a:spcPct val="100000"/>
              </a:lnSpc>
              <a:spcBef>
                <a:spcPts val="0"/>
              </a:spcBef>
              <a:spcAft>
                <a:spcPts val="0"/>
              </a:spcAft>
              <a:buClr>
                <a:schemeClr val="dk1"/>
              </a:buClr>
              <a:buSzPts val="1200"/>
              <a:buFont typeface="Raleway Medium"/>
              <a:buAutoNum type="romanLcPeriod"/>
              <a:defRPr sz="1200" b="0" i="0" u="none" strike="noStrike" cap="none">
                <a:solidFill>
                  <a:schemeClr val="dk1"/>
                </a:solidFill>
                <a:latin typeface="Raleway Medium"/>
                <a:ea typeface="Raleway Medium"/>
                <a:cs typeface="Raleway Medium"/>
                <a:sym typeface="Raleway Medium"/>
              </a:defRPr>
            </a:lvl6pPr>
            <a:lvl7pPr marL="3200400" marR="0" lvl="6" indent="-304800" algn="ctr" rtl="0">
              <a:lnSpc>
                <a:spcPct val="100000"/>
              </a:lnSpc>
              <a:spcBef>
                <a:spcPts val="0"/>
              </a:spcBef>
              <a:spcAft>
                <a:spcPts val="0"/>
              </a:spcAft>
              <a:buClr>
                <a:schemeClr val="dk1"/>
              </a:buClr>
              <a:buSzPts val="1200"/>
              <a:buFont typeface="Raleway Medium"/>
              <a:buAutoNum type="arabicPeriod"/>
              <a:defRPr sz="1200" b="0" i="0" u="none" strike="noStrike" cap="none">
                <a:solidFill>
                  <a:schemeClr val="dk1"/>
                </a:solidFill>
                <a:latin typeface="Raleway Medium"/>
                <a:ea typeface="Raleway Medium"/>
                <a:cs typeface="Raleway Medium"/>
                <a:sym typeface="Raleway Medium"/>
              </a:defRPr>
            </a:lvl7pPr>
            <a:lvl8pPr marL="3657600" marR="0" lvl="7" indent="-304800" algn="ctr" rtl="0">
              <a:lnSpc>
                <a:spcPct val="100000"/>
              </a:lnSpc>
              <a:spcBef>
                <a:spcPts val="0"/>
              </a:spcBef>
              <a:spcAft>
                <a:spcPts val="0"/>
              </a:spcAft>
              <a:buClr>
                <a:schemeClr val="dk1"/>
              </a:buClr>
              <a:buSzPts val="1200"/>
              <a:buFont typeface="Raleway Medium"/>
              <a:buAutoNum type="alphaLcPeriod"/>
              <a:defRPr sz="1200" b="0" i="0" u="none" strike="noStrike" cap="none">
                <a:solidFill>
                  <a:schemeClr val="dk1"/>
                </a:solidFill>
                <a:latin typeface="Raleway Medium"/>
                <a:ea typeface="Raleway Medium"/>
                <a:cs typeface="Raleway Medium"/>
                <a:sym typeface="Raleway Medium"/>
              </a:defRPr>
            </a:lvl8pPr>
            <a:lvl9pPr marL="4114800" marR="0" lvl="8" indent="-304800" algn="ctr" rtl="0">
              <a:lnSpc>
                <a:spcPct val="100000"/>
              </a:lnSpc>
              <a:spcBef>
                <a:spcPts val="0"/>
              </a:spcBef>
              <a:spcAft>
                <a:spcPts val="0"/>
              </a:spcAft>
              <a:buClr>
                <a:schemeClr val="dk1"/>
              </a:buClr>
              <a:buSzPts val="1200"/>
              <a:buFont typeface="Raleway Medium"/>
              <a:buAutoNum type="romanLcPeriod"/>
              <a:defRPr sz="1200" b="0" i="0" u="none" strike="noStrike" cap="none">
                <a:solidFill>
                  <a:schemeClr val="dk1"/>
                </a:solidFill>
                <a:latin typeface="Raleway Medium"/>
                <a:ea typeface="Raleway Medium"/>
                <a:cs typeface="Raleway Medium"/>
                <a:sym typeface="Raleway Medium"/>
              </a:defRPr>
            </a:lvl9pPr>
          </a:lstStyle>
          <a:p>
            <a:pPr marL="323850" indent="-171450">
              <a:buFont typeface="Wingdings" panose="05000000000000000000" pitchFamily="2" charset="2"/>
              <a:buChar char="§"/>
            </a:pPr>
            <a:r>
              <a:rPr lang="en-GB" dirty="0" smtClean="0"/>
              <a:t>Created </a:t>
            </a:r>
            <a:r>
              <a:rPr lang="en-GB" dirty="0"/>
              <a:t>a Microsoft Form for participants to </a:t>
            </a:r>
            <a:r>
              <a:rPr lang="en-GB" dirty="0" smtClean="0"/>
              <a:t>register.</a:t>
            </a:r>
          </a:p>
          <a:p>
            <a:pPr marL="323850" indent="-171450">
              <a:buFont typeface="Wingdings" panose="05000000000000000000" pitchFamily="2" charset="2"/>
              <a:buChar char="§"/>
            </a:pPr>
            <a:endParaRPr lang="en-GB" dirty="0" smtClean="0"/>
          </a:p>
          <a:p>
            <a:pPr marL="323850" indent="-171450">
              <a:buFont typeface="Wingdings" panose="05000000000000000000" pitchFamily="2" charset="2"/>
              <a:buChar char="§"/>
            </a:pPr>
            <a:r>
              <a:rPr lang="en-GB" dirty="0" smtClean="0"/>
              <a:t>Provided </a:t>
            </a:r>
            <a:r>
              <a:rPr lang="en-GB" dirty="0"/>
              <a:t>organized data to the gym for ease of access and cost-free entrance.</a:t>
            </a:r>
          </a:p>
          <a:p>
            <a:pPr lvl="1"/>
            <a:endParaRPr lang="en-GB" dirty="0"/>
          </a:p>
        </p:txBody>
      </p:sp>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tretch>
            <a:fillRect/>
          </a:stretch>
        </p:blipFill>
        <p:spPr>
          <a:xfrm>
            <a:off x="6596523" y="1766423"/>
            <a:ext cx="2485623" cy="2475899"/>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GB" b="1" dirty="0"/>
              <a:t>Successes and Participation</a:t>
            </a:r>
          </a:p>
        </p:txBody>
      </p:sp>
      <p:sp>
        <p:nvSpPr>
          <p:cNvPr id="409" name="Google Shape;409;p41"/>
          <p:cNvSpPr txBox="1">
            <a:spLocks noGrp="1"/>
          </p:cNvSpPr>
          <p:nvPr>
            <p:ph type="subTitle" idx="1"/>
          </p:nvPr>
        </p:nvSpPr>
        <p:spPr>
          <a:xfrm>
            <a:off x="720000" y="1489299"/>
            <a:ext cx="3680120" cy="1107942"/>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GB" dirty="0"/>
              <a:t>Engaged professional athletes, individuals from various sports teams, and non-athletes.</a:t>
            </a:r>
          </a:p>
          <a:p>
            <a:pPr marL="323850" indent="-171450">
              <a:buFont typeface="Wingdings" panose="05000000000000000000" pitchFamily="2" charset="2"/>
              <a:buChar char="Ø"/>
            </a:pPr>
            <a:r>
              <a:rPr lang="en-GB" dirty="0"/>
              <a:t>Age range: 8-54 years old, </a:t>
            </a:r>
            <a:endParaRPr lang="en-GB" dirty="0" smtClean="0"/>
          </a:p>
          <a:p>
            <a:pPr marL="323850" indent="-171450">
              <a:buFont typeface="Wingdings" panose="05000000000000000000" pitchFamily="2" charset="2"/>
              <a:buChar char="Ø"/>
            </a:pPr>
            <a:r>
              <a:rPr lang="en-GB" dirty="0" smtClean="0"/>
              <a:t>demonstrating </a:t>
            </a:r>
            <a:r>
              <a:rPr lang="en-GB" dirty="0"/>
              <a:t>inclusivity of the </a:t>
            </a:r>
            <a:r>
              <a:rPr lang="en-GB" dirty="0" smtClean="0"/>
              <a:t>campaign</a:t>
            </a:r>
            <a:r>
              <a:rPr lang="en-GB" dirty="0"/>
              <a:t>.</a:t>
            </a:r>
          </a:p>
          <a:p>
            <a:pPr lvl="1"/>
            <a:endParaRPr lang="en-GB" dirty="0"/>
          </a:p>
        </p:txBody>
      </p:sp>
      <p:sp>
        <p:nvSpPr>
          <p:cNvPr id="411" name="Google Shape;411;p41"/>
          <p:cNvSpPr txBox="1">
            <a:spLocks noGrp="1"/>
          </p:cNvSpPr>
          <p:nvPr>
            <p:ph type="subTitle" idx="3"/>
          </p:nvPr>
        </p:nvSpPr>
        <p:spPr>
          <a:xfrm>
            <a:off x="609996" y="3034193"/>
            <a:ext cx="3411989" cy="1613434"/>
          </a:xfrm>
          <a:prstGeom prst="rect">
            <a:avLst/>
          </a:prstGeom>
        </p:spPr>
        <p:txBody>
          <a:bodyPr spcFirstLastPara="1" wrap="square" lIns="91425" tIns="91425" rIns="91425" bIns="91425" anchor="t" anchorCtr="0">
            <a:noAutofit/>
          </a:bodyPr>
          <a:lstStyle/>
          <a:p>
            <a:pPr>
              <a:buFont typeface="Wingdings" panose="05000000000000000000" pitchFamily="2" charset="2"/>
              <a:buChar char="ü"/>
            </a:pPr>
            <a:r>
              <a:rPr lang="en-GB" dirty="0"/>
              <a:t>Conducted data collection sessions at </a:t>
            </a:r>
            <a:r>
              <a:rPr lang="en-GB" dirty="0" smtClean="0"/>
              <a:t>the Gym</a:t>
            </a:r>
            <a:r>
              <a:rPr lang="en-GB" dirty="0"/>
              <a:t>, ensuring convenience and privacy for participants.</a:t>
            </a:r>
          </a:p>
          <a:p>
            <a:pPr>
              <a:buFont typeface="Wingdings" panose="05000000000000000000" pitchFamily="2" charset="2"/>
              <a:buChar char="ü"/>
            </a:pPr>
            <a:r>
              <a:rPr lang="en-GB" dirty="0"/>
              <a:t>Emphasized privacy protection and research-only use of recordings to build trust.</a:t>
            </a:r>
          </a:p>
        </p:txBody>
      </p:sp>
      <p:sp>
        <p:nvSpPr>
          <p:cNvPr id="413" name="Google Shape;413;p41"/>
          <p:cNvSpPr txBox="1">
            <a:spLocks noGrp="1"/>
          </p:cNvSpPr>
          <p:nvPr>
            <p:ph type="subTitle" idx="7"/>
          </p:nvPr>
        </p:nvSpPr>
        <p:spPr>
          <a:xfrm>
            <a:off x="661547" y="1177174"/>
            <a:ext cx="3308885" cy="371978"/>
          </a:xfrm>
          <a:prstGeom prst="rect">
            <a:avLst/>
          </a:prstGeom>
        </p:spPr>
        <p:txBody>
          <a:bodyPr spcFirstLastPara="1" wrap="square" lIns="91425" tIns="91425" rIns="91425" bIns="91425" anchor="b" anchorCtr="0">
            <a:noAutofit/>
          </a:bodyPr>
          <a:lstStyle/>
          <a:p>
            <a:pPr marL="0" lvl="0" indent="0"/>
            <a:r>
              <a:rPr lang="en-GB" b="1" dirty="0"/>
              <a:t>Wide Range of Participants:</a:t>
            </a:r>
            <a:endParaRPr dirty="0"/>
          </a:p>
        </p:txBody>
      </p:sp>
      <p:sp>
        <p:nvSpPr>
          <p:cNvPr id="418" name="Google Shape;418;p41"/>
          <p:cNvSpPr txBox="1">
            <a:spLocks noGrp="1"/>
          </p:cNvSpPr>
          <p:nvPr>
            <p:ph type="subTitle" idx="13"/>
          </p:nvPr>
        </p:nvSpPr>
        <p:spPr>
          <a:xfrm>
            <a:off x="720000" y="2573070"/>
            <a:ext cx="3308885" cy="377100"/>
          </a:xfrm>
          <a:prstGeom prst="rect">
            <a:avLst/>
          </a:prstGeom>
        </p:spPr>
        <p:txBody>
          <a:bodyPr spcFirstLastPara="1" wrap="square" lIns="91425" tIns="91425" rIns="91425" bIns="91425" anchor="b" anchorCtr="0">
            <a:noAutofit/>
          </a:bodyPr>
          <a:lstStyle/>
          <a:p>
            <a:pPr marL="0" lvl="0" indent="0"/>
            <a:r>
              <a:rPr lang="en-GB" b="1" dirty="0"/>
              <a:t>Privacy Assurance</a:t>
            </a:r>
            <a:endParaRPr dirty="0"/>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colorTemperature colorTemp="4700"/>
                    </a14:imgEffect>
                  </a14:imgLayer>
                </a14:imgProps>
              </a:ext>
              <a:ext uri="{28A0092B-C50C-407E-A947-70E740481C1C}">
                <a14:useLocalDpi xmlns:a14="http://schemas.microsoft.com/office/drawing/2010/main" val="0"/>
              </a:ext>
            </a:extLst>
          </a:blip>
          <a:stretch>
            <a:fillRect/>
          </a:stretch>
        </p:blipFill>
        <p:spPr>
          <a:xfrm>
            <a:off x="6231082" y="68752"/>
            <a:ext cx="2830415" cy="44413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l="5756" r="11772" b="827"/>
          <a:stretch/>
        </p:blipFill>
        <p:spPr>
          <a:xfrm>
            <a:off x="4114812" y="1863176"/>
            <a:ext cx="2116270" cy="27844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15" name="Google Shape;1245;p60"/>
          <p:cNvGrpSpPr/>
          <p:nvPr/>
        </p:nvGrpSpPr>
        <p:grpSpPr>
          <a:xfrm>
            <a:off x="4537624" y="1453343"/>
            <a:ext cx="1263770" cy="259209"/>
            <a:chOff x="4411970" y="4340222"/>
            <a:chExt cx="779467" cy="242683"/>
          </a:xfrm>
        </p:grpSpPr>
        <p:sp>
          <p:nvSpPr>
            <p:cNvPr id="16" name="Google Shape;1246;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47;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48;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373875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9"/>
          <p:cNvSpPr/>
          <p:nvPr/>
        </p:nvSpPr>
        <p:spPr>
          <a:xfrm rot="10800000" flipH="1">
            <a:off x="713100" y="4286400"/>
            <a:ext cx="7131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1" name="Google Shape;541;p49"/>
          <p:cNvSpPr/>
          <p:nvPr/>
        </p:nvSpPr>
        <p:spPr>
          <a:xfrm rot="10800000" flipH="1">
            <a:off x="713100" y="0"/>
            <a:ext cx="7131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2" name="Google Shape;542;p49"/>
          <p:cNvSpPr txBox="1">
            <a:spLocks noGrp="1"/>
          </p:cNvSpPr>
          <p:nvPr>
            <p:ph type="title"/>
          </p:nvPr>
        </p:nvSpPr>
        <p:spPr>
          <a:xfrm>
            <a:off x="6261775" y="538900"/>
            <a:ext cx="2169000" cy="98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 showcase</a:t>
            </a:r>
            <a:endParaRPr/>
          </a:p>
        </p:txBody>
      </p:sp>
      <p:pic>
        <p:nvPicPr>
          <p:cNvPr id="544" name="Google Shape;544;p49"/>
          <p:cNvPicPr preferRelativeResize="0">
            <a:picLocks noGrp="1"/>
          </p:cNvPicPr>
          <p:nvPr>
            <p:ph type="pic" idx="2"/>
          </p:nvPr>
        </p:nvPicPr>
        <p:blipFill>
          <a:blip r:embed="rId3">
            <a:extLst>
              <a:ext uri="{28A0092B-C50C-407E-A947-70E740481C1C}">
                <a14:useLocalDpi xmlns:a14="http://schemas.microsoft.com/office/drawing/2010/main" val="0"/>
              </a:ext>
            </a:extLst>
          </a:blip>
          <a:stretch>
            <a:fillRect/>
          </a:stretch>
        </p:blipFill>
        <p:spPr>
          <a:xfrm>
            <a:off x="713225" y="711975"/>
            <a:ext cx="2801101" cy="3734801"/>
          </a:xfrm>
          <a:prstGeom prst="rect">
            <a:avLst/>
          </a:prstGeom>
        </p:spPr>
      </p:pic>
      <p:pic>
        <p:nvPicPr>
          <p:cNvPr id="545" name="Google Shape;545;p49"/>
          <p:cNvPicPr preferRelativeResize="0">
            <a:picLocks noGrp="1"/>
          </p:cNvPicPr>
          <p:nvPr>
            <p:ph type="pic" idx="3"/>
          </p:nvPr>
        </p:nvPicPr>
        <p:blipFill>
          <a:blip r:embed="rId4">
            <a:extLst>
              <a:ext uri="{28A0092B-C50C-407E-A947-70E740481C1C}">
                <a14:useLocalDpi xmlns:a14="http://schemas.microsoft.com/office/drawing/2010/main" val="0"/>
              </a:ext>
            </a:extLst>
          </a:blip>
          <a:stretch>
            <a:fillRect/>
          </a:stretch>
        </p:blipFill>
        <p:spPr>
          <a:xfrm>
            <a:off x="3760728" y="539500"/>
            <a:ext cx="1761436" cy="2285699"/>
          </a:xfrm>
          <a:prstGeom prst="rect">
            <a:avLst/>
          </a:prstGeom>
        </p:spPr>
      </p:pic>
      <p:pic>
        <p:nvPicPr>
          <p:cNvPr id="546" name="Google Shape;546;p49"/>
          <p:cNvPicPr preferRelativeResize="0">
            <a:picLocks noGrp="1"/>
          </p:cNvPicPr>
          <p:nvPr>
            <p:ph type="pic" idx="4"/>
          </p:nvPr>
        </p:nvPicPr>
        <p:blipFill rotWithShape="1">
          <a:blip r:embed="rId5">
            <a:alphaModFix/>
          </a:blip>
          <a:srcRect t="961" b="961"/>
          <a:stretch/>
        </p:blipFill>
        <p:spPr>
          <a:xfrm>
            <a:off x="3671775" y="2953775"/>
            <a:ext cx="4740301" cy="1650301"/>
          </a:xfrm>
          <a:prstGeom prst="rect">
            <a:avLst/>
          </a:prstGeom>
        </p:spPr>
      </p:pic>
      <p:pic>
        <p:nvPicPr>
          <p:cNvPr id="11" name="Google Shape;545;p49"/>
          <p:cNvPicPr preferRelativeResize="0">
            <a:picLocks/>
          </p:cNvPicPr>
          <p:nvPr/>
        </p:nvPicPr>
        <p:blipFill>
          <a:blip r:embed="rId6">
            <a:extLst>
              <a:ext uri="{28A0092B-C50C-407E-A947-70E740481C1C}">
                <a14:useLocalDpi xmlns:a14="http://schemas.microsoft.com/office/drawing/2010/main" val="0"/>
              </a:ext>
            </a:extLst>
          </a:blip>
          <a:stretch>
            <a:fillRect/>
          </a:stretch>
        </p:blipFill>
        <p:spPr>
          <a:xfrm>
            <a:off x="5699532" y="1528600"/>
            <a:ext cx="1705476" cy="1296599"/>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1"/>
          <p:cNvSpPr txBox="1">
            <a:spLocks noGrp="1"/>
          </p:cNvSpPr>
          <p:nvPr>
            <p:ph type="title"/>
          </p:nvPr>
        </p:nvSpPr>
        <p:spPr>
          <a:xfrm>
            <a:off x="719999" y="539500"/>
            <a:ext cx="8176493" cy="572700"/>
          </a:xfrm>
          <a:prstGeom prst="rect">
            <a:avLst/>
          </a:prstGeom>
        </p:spPr>
        <p:txBody>
          <a:bodyPr spcFirstLastPara="1" wrap="square" lIns="91425" tIns="91425" rIns="91425" bIns="91425" anchor="t" anchorCtr="0">
            <a:noAutofit/>
          </a:bodyPr>
          <a:lstStyle/>
          <a:p>
            <a:r>
              <a:rPr lang="en-GB" b="1" dirty="0"/>
              <a:t>Data Collection Progress and Collaboration</a:t>
            </a:r>
            <a:br>
              <a:rPr lang="en-GB" b="1" dirty="0"/>
            </a:br>
            <a:endParaRPr lang="en-GB" b="1" dirty="0"/>
          </a:p>
        </p:txBody>
      </p:sp>
      <p:sp>
        <p:nvSpPr>
          <p:cNvPr id="409" name="Google Shape;409;p41"/>
          <p:cNvSpPr txBox="1">
            <a:spLocks noGrp="1"/>
          </p:cNvSpPr>
          <p:nvPr>
            <p:ph type="subTitle" idx="1"/>
          </p:nvPr>
        </p:nvSpPr>
        <p:spPr>
          <a:xfrm>
            <a:off x="575596" y="1774938"/>
            <a:ext cx="2841372" cy="1477025"/>
          </a:xfrm>
          <a:prstGeom prst="rect">
            <a:avLst/>
          </a:prstGeom>
        </p:spPr>
        <p:txBody>
          <a:bodyPr spcFirstLastPara="1" wrap="square" lIns="91425" tIns="91425" rIns="91425" bIns="91425" anchor="t" anchorCtr="0">
            <a:noAutofit/>
          </a:bodyPr>
          <a:lstStyle/>
          <a:p>
            <a:pPr>
              <a:buFont typeface="Courier New" panose="02070309020205020404" pitchFamily="49" charset="0"/>
              <a:buChar char="o"/>
            </a:pPr>
            <a:r>
              <a:rPr lang="en-GB" dirty="0"/>
              <a:t>Target: Collect data for 30 individuals.</a:t>
            </a:r>
          </a:p>
          <a:p>
            <a:pPr>
              <a:buFont typeface="Courier New" panose="02070309020205020404" pitchFamily="49" charset="0"/>
              <a:buChar char="o"/>
            </a:pPr>
            <a:r>
              <a:rPr lang="en-GB" dirty="0"/>
              <a:t>Exercise Protocol: Each person performs 1 set of 5 repetitions for </a:t>
            </a:r>
            <a:r>
              <a:rPr lang="en-GB" dirty="0" smtClean="0"/>
              <a:t>3 exercises: Squats</a:t>
            </a:r>
            <a:r>
              <a:rPr lang="en-GB" dirty="0"/>
              <a:t>, 5 Lunges, and 5 Single Leg RDLs.</a:t>
            </a:r>
          </a:p>
          <a:p>
            <a:pPr lvl="1"/>
            <a:endParaRPr lang="en-GB" dirty="0"/>
          </a:p>
        </p:txBody>
      </p:sp>
      <p:sp>
        <p:nvSpPr>
          <p:cNvPr id="411" name="Google Shape;411;p41"/>
          <p:cNvSpPr txBox="1">
            <a:spLocks noGrp="1"/>
          </p:cNvSpPr>
          <p:nvPr>
            <p:ph type="subTitle" idx="3"/>
          </p:nvPr>
        </p:nvSpPr>
        <p:spPr>
          <a:xfrm>
            <a:off x="713100" y="3602482"/>
            <a:ext cx="3411989" cy="1613434"/>
          </a:xfrm>
          <a:prstGeom prst="rect">
            <a:avLst/>
          </a:prstGeom>
        </p:spPr>
        <p:txBody>
          <a:bodyPr spcFirstLastPara="1" wrap="square" lIns="91425" tIns="91425" rIns="91425" bIns="91425" anchor="t" anchorCtr="0">
            <a:noAutofit/>
          </a:bodyPr>
          <a:lstStyle/>
          <a:p>
            <a:pPr>
              <a:buFont typeface="Courier New" panose="02070309020205020404" pitchFamily="49" charset="0"/>
              <a:buChar char="o"/>
            </a:pPr>
            <a:r>
              <a:rPr lang="en-GB" dirty="0"/>
              <a:t>Allocation: 3 full days dedicated solely to the data collection project.</a:t>
            </a:r>
          </a:p>
          <a:p>
            <a:pPr>
              <a:buFont typeface="Courier New" panose="02070309020205020404" pitchFamily="49" charset="0"/>
              <a:buChar char="o"/>
            </a:pPr>
            <a:r>
              <a:rPr lang="en-GB" dirty="0"/>
              <a:t>Supervision: Doctor and TA attended one of the filming </a:t>
            </a:r>
            <a:r>
              <a:rPr lang="en-GB" dirty="0" smtClean="0"/>
              <a:t>days, </a:t>
            </a:r>
            <a:r>
              <a:rPr lang="en-GB" dirty="0"/>
              <a:t>providing guidance and support.</a:t>
            </a:r>
          </a:p>
          <a:p>
            <a:endParaRPr lang="en-GB" dirty="0"/>
          </a:p>
        </p:txBody>
      </p:sp>
      <p:sp>
        <p:nvSpPr>
          <p:cNvPr id="413" name="Google Shape;413;p41"/>
          <p:cNvSpPr txBox="1">
            <a:spLocks noGrp="1"/>
          </p:cNvSpPr>
          <p:nvPr>
            <p:ph type="subTitle" idx="7"/>
          </p:nvPr>
        </p:nvSpPr>
        <p:spPr>
          <a:xfrm>
            <a:off x="713100" y="1432434"/>
            <a:ext cx="2889498" cy="371978"/>
          </a:xfrm>
          <a:prstGeom prst="rect">
            <a:avLst/>
          </a:prstGeom>
        </p:spPr>
        <p:txBody>
          <a:bodyPr spcFirstLastPara="1" wrap="square" lIns="91425" tIns="91425" rIns="91425" bIns="91425" anchor="b" anchorCtr="0">
            <a:noAutofit/>
          </a:bodyPr>
          <a:lstStyle/>
          <a:p>
            <a:pPr marL="0" lvl="0" indent="0"/>
            <a:r>
              <a:rPr lang="en-GB" b="1" dirty="0" smtClean="0"/>
              <a:t>Initial </a:t>
            </a:r>
            <a:r>
              <a:rPr lang="en-GB" b="1" dirty="0"/>
              <a:t>Agreement with Doctor:</a:t>
            </a:r>
            <a:endParaRPr dirty="0"/>
          </a:p>
        </p:txBody>
      </p:sp>
      <p:sp>
        <p:nvSpPr>
          <p:cNvPr id="415" name="Google Shape;415;p41"/>
          <p:cNvSpPr txBox="1">
            <a:spLocks noGrp="1"/>
          </p:cNvSpPr>
          <p:nvPr>
            <p:ph type="subTitle" idx="9"/>
          </p:nvPr>
        </p:nvSpPr>
        <p:spPr>
          <a:xfrm>
            <a:off x="4328462" y="1233298"/>
            <a:ext cx="2336341" cy="377100"/>
          </a:xfrm>
          <a:prstGeom prst="rect">
            <a:avLst/>
          </a:prstGeom>
        </p:spPr>
        <p:txBody>
          <a:bodyPr spcFirstLastPara="1" wrap="square" lIns="91425" tIns="91425" rIns="91425" bIns="91425" anchor="b" anchorCtr="0">
            <a:noAutofit/>
          </a:bodyPr>
          <a:lstStyle/>
          <a:p>
            <a:r>
              <a:rPr lang="en-GB" b="1" dirty="0"/>
              <a:t>Progress </a:t>
            </a:r>
            <a:r>
              <a:rPr lang="en-GB" b="1" dirty="0" smtClean="0"/>
              <a:t>Update:</a:t>
            </a:r>
            <a:endParaRPr lang="en-GB" b="1" dirty="0"/>
          </a:p>
        </p:txBody>
      </p:sp>
      <p:sp>
        <p:nvSpPr>
          <p:cNvPr id="416" name="Google Shape;416;p41"/>
          <p:cNvSpPr txBox="1">
            <a:spLocks noGrp="1"/>
          </p:cNvSpPr>
          <p:nvPr>
            <p:ph type="subTitle" idx="5"/>
          </p:nvPr>
        </p:nvSpPr>
        <p:spPr>
          <a:xfrm>
            <a:off x="4989274" y="3148952"/>
            <a:ext cx="3300088" cy="1476433"/>
          </a:xfrm>
          <a:prstGeom prst="rect">
            <a:avLst/>
          </a:prstGeom>
        </p:spPr>
        <p:txBody>
          <a:bodyPr spcFirstLastPara="1" wrap="square" lIns="91425" tIns="91425" rIns="91425" bIns="91425" anchor="t" anchorCtr="0">
            <a:noAutofit/>
          </a:bodyPr>
          <a:lstStyle/>
          <a:p>
            <a:r>
              <a:rPr lang="en-GB" b="1" dirty="0"/>
              <a:t>Participant Engagement:</a:t>
            </a:r>
            <a:endParaRPr lang="en-GB" dirty="0"/>
          </a:p>
          <a:p>
            <a:r>
              <a:rPr lang="en-GB" dirty="0"/>
              <a:t>Successfully engaged with a diverse range of participants, fulfilling the target set by the doctor.</a:t>
            </a:r>
          </a:p>
          <a:p>
            <a:r>
              <a:rPr lang="en-GB" dirty="0"/>
              <a:t>Collaboration with gym staff facilitated smooth data collection operations.</a:t>
            </a:r>
          </a:p>
          <a:p>
            <a:r>
              <a:rPr lang="en-GB" dirty="0"/>
              <a:t/>
            </a:r>
            <a:br>
              <a:rPr lang="en-GB" dirty="0"/>
            </a:br>
            <a:endParaRPr lang="en-GB" dirty="0"/>
          </a:p>
        </p:txBody>
      </p:sp>
      <p:sp>
        <p:nvSpPr>
          <p:cNvPr id="418" name="Google Shape;418;p41"/>
          <p:cNvSpPr txBox="1">
            <a:spLocks noGrp="1"/>
          </p:cNvSpPr>
          <p:nvPr>
            <p:ph type="subTitle" idx="13"/>
          </p:nvPr>
        </p:nvSpPr>
        <p:spPr>
          <a:xfrm>
            <a:off x="713100" y="3388372"/>
            <a:ext cx="3155712" cy="377100"/>
          </a:xfrm>
          <a:prstGeom prst="rect">
            <a:avLst/>
          </a:prstGeom>
        </p:spPr>
        <p:txBody>
          <a:bodyPr spcFirstLastPara="1" wrap="square" lIns="91425" tIns="91425" rIns="91425" bIns="91425" anchor="b" anchorCtr="0">
            <a:noAutofit/>
          </a:bodyPr>
          <a:lstStyle/>
          <a:p>
            <a:pPr marL="0" lvl="0" indent="0"/>
            <a:r>
              <a:rPr lang="en-GB" b="1" dirty="0"/>
              <a:t>Dedicated Filming Days:</a:t>
            </a:r>
            <a:endParaRPr dirty="0"/>
          </a:p>
        </p:txBody>
      </p:sp>
      <p:sp>
        <p:nvSpPr>
          <p:cNvPr id="11" name="Google Shape;941;p54"/>
          <p:cNvSpPr/>
          <p:nvPr/>
        </p:nvSpPr>
        <p:spPr>
          <a:xfrm>
            <a:off x="3488661" y="1233298"/>
            <a:ext cx="1272855" cy="3283701"/>
          </a:xfrm>
          <a:custGeom>
            <a:avLst/>
            <a:gdLst/>
            <a:ahLst/>
            <a:cxnLst/>
            <a:rect l="l" t="t" r="r" b="b"/>
            <a:pathLst>
              <a:path w="12147" h="17504" extrusionOk="0">
                <a:moveTo>
                  <a:pt x="0" y="0"/>
                </a:moveTo>
                <a:lnTo>
                  <a:pt x="4150" y="0"/>
                </a:lnTo>
                <a:lnTo>
                  <a:pt x="12147" y="17504"/>
                </a:lnTo>
                <a:lnTo>
                  <a:pt x="7846" y="17504"/>
                </a:lnTo>
                <a:close/>
              </a:path>
            </a:pathLst>
          </a:custGeom>
          <a:solidFill>
            <a:schemeClr val="accent1"/>
          </a:solidFill>
          <a:ln>
            <a:noFill/>
          </a:ln>
        </p:spPr>
      </p:sp>
      <p:sp>
        <p:nvSpPr>
          <p:cNvPr id="12" name="Google Shape;409;p41"/>
          <p:cNvSpPr txBox="1">
            <a:spLocks noGrp="1"/>
          </p:cNvSpPr>
          <p:nvPr>
            <p:ph type="subTitle" idx="1"/>
          </p:nvPr>
        </p:nvSpPr>
        <p:spPr>
          <a:xfrm>
            <a:off x="4853834" y="1508060"/>
            <a:ext cx="3435528" cy="1477025"/>
          </a:xfrm>
          <a:prstGeom prst="rect">
            <a:avLst/>
          </a:prstGeom>
        </p:spPr>
        <p:txBody>
          <a:bodyPr spcFirstLastPara="1" wrap="square" lIns="91425" tIns="91425" rIns="91425" bIns="91425" anchor="t" anchorCtr="0">
            <a:noAutofit/>
          </a:bodyPr>
          <a:lstStyle/>
          <a:p>
            <a:r>
              <a:rPr lang="en-GB" b="1" dirty="0" smtClean="0"/>
              <a:t>Filming Intensity:</a:t>
            </a:r>
            <a:endParaRPr lang="en-GB" dirty="0"/>
          </a:p>
          <a:p>
            <a:pPr>
              <a:buFont typeface="Courier New" panose="02070309020205020404" pitchFamily="49" charset="0"/>
              <a:buChar char="o"/>
            </a:pPr>
            <a:r>
              <a:rPr lang="en-GB" dirty="0" smtClean="0"/>
              <a:t>Utilized </a:t>
            </a:r>
            <a:r>
              <a:rPr lang="en-GB" dirty="0"/>
              <a:t>dedicated time efficiently to film participants performing prescribed </a:t>
            </a:r>
            <a:r>
              <a:rPr lang="en-GB" dirty="0" smtClean="0"/>
              <a:t>exercises.</a:t>
            </a:r>
          </a:p>
          <a:p>
            <a:pPr>
              <a:buFont typeface="Courier New" panose="02070309020205020404" pitchFamily="49" charset="0"/>
              <a:buChar char="o"/>
            </a:pPr>
            <a:r>
              <a:rPr lang="en-GB" dirty="0" smtClean="0"/>
              <a:t>Ensured </a:t>
            </a:r>
            <a:r>
              <a:rPr lang="en-GB" dirty="0"/>
              <a:t>adherence to exercise protocols and quality of recordings.</a:t>
            </a:r>
          </a:p>
          <a:p>
            <a:pPr lvl="1"/>
            <a:endParaRPr lang="en-GB" dirty="0"/>
          </a:p>
        </p:txBody>
      </p:sp>
      <p:grpSp>
        <p:nvGrpSpPr>
          <p:cNvPr id="13" name="Google Shape;3671;p62"/>
          <p:cNvGrpSpPr/>
          <p:nvPr/>
        </p:nvGrpSpPr>
        <p:grpSpPr>
          <a:xfrm>
            <a:off x="5625701" y="2811777"/>
            <a:ext cx="1729703" cy="346616"/>
            <a:chOff x="1808063" y="4294338"/>
            <a:chExt cx="3370782" cy="721817"/>
          </a:xfrm>
        </p:grpSpPr>
        <p:sp>
          <p:nvSpPr>
            <p:cNvPr id="14" name="Google Shape;3672;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73;p62"/>
            <p:cNvSpPr/>
            <p:nvPr/>
          </p:nvSpPr>
          <p:spPr>
            <a:xfrm>
              <a:off x="3795034" y="4655290"/>
              <a:ext cx="721911"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74;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75;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76;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77;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78;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79;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680;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81;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091498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1"/>
          <p:cNvSpPr txBox="1">
            <a:spLocks noGrp="1"/>
          </p:cNvSpPr>
          <p:nvPr>
            <p:ph type="title"/>
          </p:nvPr>
        </p:nvSpPr>
        <p:spPr>
          <a:xfrm>
            <a:off x="719999" y="539500"/>
            <a:ext cx="8534003" cy="572700"/>
          </a:xfrm>
          <a:prstGeom prst="rect">
            <a:avLst/>
          </a:prstGeom>
        </p:spPr>
        <p:txBody>
          <a:bodyPr spcFirstLastPara="1" wrap="square" lIns="91425" tIns="91425" rIns="91425" bIns="91425" anchor="t" anchorCtr="0">
            <a:noAutofit/>
          </a:bodyPr>
          <a:lstStyle/>
          <a:p>
            <a:r>
              <a:rPr lang="en-GB" b="1" dirty="0"/>
              <a:t>Enhanced Data Annotation and </a:t>
            </a:r>
            <a:r>
              <a:rPr lang="en-GB" b="1" dirty="0" smtClean="0"/>
              <a:t>Collection</a:t>
            </a:r>
            <a:endParaRPr lang="en-GB" b="1" dirty="0"/>
          </a:p>
        </p:txBody>
      </p:sp>
      <p:sp>
        <p:nvSpPr>
          <p:cNvPr id="409" name="Google Shape;409;p41"/>
          <p:cNvSpPr txBox="1">
            <a:spLocks noGrp="1"/>
          </p:cNvSpPr>
          <p:nvPr>
            <p:ph type="subTitle" idx="1"/>
          </p:nvPr>
        </p:nvSpPr>
        <p:spPr>
          <a:xfrm>
            <a:off x="719999" y="1774939"/>
            <a:ext cx="2999477" cy="125702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Doctor's </a:t>
            </a:r>
            <a:r>
              <a:rPr lang="en-GB" dirty="0" smtClean="0"/>
              <a:t>Update: </a:t>
            </a:r>
            <a:r>
              <a:rPr lang="en-GB" dirty="0"/>
              <a:t>Weight and height annotations needed for each participant.</a:t>
            </a:r>
          </a:p>
          <a:p>
            <a:pPr>
              <a:buFont typeface="Arial" panose="020B0604020202020204" pitchFamily="34" charset="0"/>
              <a:buChar char="•"/>
            </a:pPr>
            <a:r>
              <a:rPr lang="en-GB" dirty="0"/>
              <a:t>Increased Iterations: More than five iterations per exercise set required.</a:t>
            </a:r>
          </a:p>
        </p:txBody>
      </p:sp>
      <p:sp>
        <p:nvSpPr>
          <p:cNvPr id="411" name="Google Shape;411;p41"/>
          <p:cNvSpPr txBox="1">
            <a:spLocks noGrp="1"/>
          </p:cNvSpPr>
          <p:nvPr>
            <p:ph type="subTitle" idx="3"/>
          </p:nvPr>
        </p:nvSpPr>
        <p:spPr>
          <a:xfrm>
            <a:off x="668446" y="3486156"/>
            <a:ext cx="3411989" cy="1613434"/>
          </a:xfrm>
          <a:prstGeom prst="rect">
            <a:avLst/>
          </a:prstGeom>
        </p:spPr>
        <p:txBody>
          <a:bodyPr spcFirstLastPara="1" wrap="square" lIns="91425" tIns="91425" rIns="91425" bIns="91425" anchor="t" anchorCtr="0">
            <a:noAutofit/>
          </a:bodyPr>
          <a:lstStyle/>
          <a:p>
            <a:pPr>
              <a:buFont typeface="Wingdings" panose="05000000000000000000" pitchFamily="2" charset="2"/>
              <a:buChar char="ü"/>
            </a:pPr>
            <a:r>
              <a:rPr lang="en-GB" dirty="0"/>
              <a:t>Time-consuming task of gathering weight and height data for all participants.</a:t>
            </a:r>
          </a:p>
          <a:p>
            <a:pPr>
              <a:buFont typeface="Wingdings" panose="05000000000000000000" pitchFamily="2" charset="2"/>
              <a:buChar char="ü"/>
            </a:pPr>
            <a:r>
              <a:rPr lang="en-GB" dirty="0"/>
              <a:t>Coordination with participants for accurate metadata retrieval.</a:t>
            </a:r>
          </a:p>
          <a:p>
            <a:endParaRPr lang="en-GB" dirty="0"/>
          </a:p>
        </p:txBody>
      </p:sp>
      <p:sp>
        <p:nvSpPr>
          <p:cNvPr id="413" name="Google Shape;413;p41"/>
          <p:cNvSpPr txBox="1">
            <a:spLocks noGrp="1"/>
          </p:cNvSpPr>
          <p:nvPr>
            <p:ph type="subTitle" idx="7"/>
          </p:nvPr>
        </p:nvSpPr>
        <p:spPr>
          <a:xfrm>
            <a:off x="713100" y="1432434"/>
            <a:ext cx="2717619" cy="371978"/>
          </a:xfrm>
          <a:prstGeom prst="rect">
            <a:avLst/>
          </a:prstGeom>
        </p:spPr>
        <p:txBody>
          <a:bodyPr spcFirstLastPara="1" wrap="square" lIns="91425" tIns="91425" rIns="91425" bIns="91425" anchor="b" anchorCtr="0">
            <a:noAutofit/>
          </a:bodyPr>
          <a:lstStyle/>
          <a:p>
            <a:pPr marL="0" lvl="0" indent="0"/>
            <a:r>
              <a:rPr lang="en-GB" b="1" dirty="0"/>
              <a:t>Additional Annotations Required</a:t>
            </a:r>
            <a:endParaRPr dirty="0"/>
          </a:p>
        </p:txBody>
      </p:sp>
      <p:sp>
        <p:nvSpPr>
          <p:cNvPr id="415" name="Google Shape;415;p41"/>
          <p:cNvSpPr txBox="1">
            <a:spLocks noGrp="1"/>
          </p:cNvSpPr>
          <p:nvPr>
            <p:ph type="subTitle" idx="9"/>
          </p:nvPr>
        </p:nvSpPr>
        <p:spPr>
          <a:xfrm>
            <a:off x="5103212" y="1150509"/>
            <a:ext cx="3166847" cy="377100"/>
          </a:xfrm>
          <a:prstGeom prst="rect">
            <a:avLst/>
          </a:prstGeom>
        </p:spPr>
        <p:txBody>
          <a:bodyPr spcFirstLastPara="1" wrap="square" lIns="91425" tIns="91425" rIns="91425" bIns="91425" anchor="b" anchorCtr="0">
            <a:noAutofit/>
          </a:bodyPr>
          <a:lstStyle/>
          <a:p>
            <a:r>
              <a:rPr lang="en-GB" b="1" dirty="0"/>
              <a:t>Revised Filming Protocol</a:t>
            </a:r>
          </a:p>
        </p:txBody>
      </p:sp>
      <p:sp>
        <p:nvSpPr>
          <p:cNvPr id="416" name="Google Shape;416;p41"/>
          <p:cNvSpPr txBox="1">
            <a:spLocks noGrp="1"/>
          </p:cNvSpPr>
          <p:nvPr>
            <p:ph type="subTitle" idx="5"/>
          </p:nvPr>
        </p:nvSpPr>
        <p:spPr>
          <a:xfrm>
            <a:off x="5042976" y="1467989"/>
            <a:ext cx="3506742" cy="1476433"/>
          </a:xfrm>
          <a:prstGeom prst="rect">
            <a:avLst/>
          </a:prstGeom>
        </p:spPr>
        <p:txBody>
          <a:bodyPr spcFirstLastPara="1" wrap="square" lIns="91425" tIns="91425" rIns="91425" bIns="91425" anchor="t" anchorCtr="0">
            <a:noAutofit/>
          </a:bodyPr>
          <a:lstStyle/>
          <a:p>
            <a:r>
              <a:rPr lang="en-GB" b="1" dirty="0"/>
              <a:t>Updated Exercise </a:t>
            </a:r>
            <a:r>
              <a:rPr lang="en-GB" b="1" dirty="0" smtClean="0"/>
              <a:t>Sets:</a:t>
            </a:r>
            <a:endParaRPr lang="en-GB" dirty="0"/>
          </a:p>
          <a:p>
            <a:pPr>
              <a:buFont typeface="Wingdings" panose="05000000000000000000" pitchFamily="2" charset="2"/>
              <a:buChar char="ü"/>
            </a:pPr>
            <a:r>
              <a:rPr lang="en-GB" dirty="0" smtClean="0"/>
              <a:t>Revised </a:t>
            </a:r>
            <a:r>
              <a:rPr lang="en-GB" dirty="0"/>
              <a:t>Protocol: 3 sets for each exercise, with 5 repetitions per </a:t>
            </a:r>
            <a:r>
              <a:rPr lang="en-GB" dirty="0" smtClean="0"/>
              <a:t>set.</a:t>
            </a:r>
          </a:p>
          <a:p>
            <a:pPr>
              <a:buFont typeface="Wingdings" panose="05000000000000000000" pitchFamily="2" charset="2"/>
              <a:buChar char="ü"/>
            </a:pPr>
            <a:r>
              <a:rPr lang="en-GB" dirty="0" smtClean="0"/>
              <a:t>Ensured </a:t>
            </a:r>
            <a:r>
              <a:rPr lang="en-GB" dirty="0"/>
              <a:t>comprehensive data collection to meet updated annotation requirements.</a:t>
            </a:r>
          </a:p>
          <a:p>
            <a:pPr>
              <a:buFont typeface="Wingdings" panose="05000000000000000000" pitchFamily="2" charset="2"/>
              <a:buChar char="q"/>
            </a:pPr>
            <a:endParaRPr lang="en-GB" dirty="0"/>
          </a:p>
        </p:txBody>
      </p:sp>
      <p:sp>
        <p:nvSpPr>
          <p:cNvPr id="418" name="Google Shape;418;p41"/>
          <p:cNvSpPr txBox="1">
            <a:spLocks noGrp="1"/>
          </p:cNvSpPr>
          <p:nvPr>
            <p:ph type="subTitle" idx="13"/>
          </p:nvPr>
        </p:nvSpPr>
        <p:spPr>
          <a:xfrm>
            <a:off x="719999" y="3179831"/>
            <a:ext cx="3308885" cy="377100"/>
          </a:xfrm>
          <a:prstGeom prst="rect">
            <a:avLst/>
          </a:prstGeom>
        </p:spPr>
        <p:txBody>
          <a:bodyPr spcFirstLastPara="1" wrap="square" lIns="91425" tIns="91425" rIns="91425" bIns="91425" anchor="b" anchorCtr="0">
            <a:noAutofit/>
          </a:bodyPr>
          <a:lstStyle/>
          <a:p>
            <a:pPr marL="0" lvl="0" indent="0"/>
            <a:r>
              <a:rPr lang="en-GB" b="1" dirty="0"/>
              <a:t>Metadata Collection</a:t>
            </a:r>
            <a:endParaRPr dirty="0"/>
          </a:p>
        </p:txBody>
      </p:sp>
      <p:grpSp>
        <p:nvGrpSpPr>
          <p:cNvPr id="11" name="Google Shape;1031;p60"/>
          <p:cNvGrpSpPr/>
          <p:nvPr/>
        </p:nvGrpSpPr>
        <p:grpSpPr>
          <a:xfrm>
            <a:off x="3657600" y="1930056"/>
            <a:ext cx="1071446" cy="817806"/>
            <a:chOff x="4906800" y="1507500"/>
            <a:chExt cx="70350" cy="71075"/>
          </a:xfrm>
        </p:grpSpPr>
        <p:sp>
          <p:nvSpPr>
            <p:cNvPr id="12" name="Google Shape;1032;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33;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34;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35;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36;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16"/>
          <p:cNvPicPr>
            <a:picLocks noChangeAspect="1"/>
          </p:cNvPicPr>
          <p:nvPr/>
        </p:nvPicPr>
        <p:blipFill>
          <a:blip r:embed="rId3"/>
          <a:stretch>
            <a:fillRect/>
          </a:stretch>
        </p:blipFill>
        <p:spPr>
          <a:xfrm>
            <a:off x="4903706" y="2747862"/>
            <a:ext cx="3366353" cy="187226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570976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2"/>
          <p:cNvSpPr txBox="1">
            <a:spLocks noGrp="1"/>
          </p:cNvSpPr>
          <p:nvPr>
            <p:ph type="subTitle" idx="1"/>
          </p:nvPr>
        </p:nvSpPr>
        <p:spPr>
          <a:xfrm>
            <a:off x="3383318" y="3113056"/>
            <a:ext cx="2568300" cy="332400"/>
          </a:xfrm>
          <a:prstGeom prst="rect">
            <a:avLst/>
          </a:prstGeom>
        </p:spPr>
        <p:txBody>
          <a:bodyPr spcFirstLastPara="1" wrap="square" lIns="91425" tIns="91425" rIns="91425" bIns="91425" anchor="t" anchorCtr="0">
            <a:noAutofit/>
          </a:bodyPr>
          <a:lstStyle/>
          <a:p>
            <a:pPr marL="0" lvl="0" indent="0"/>
            <a:r>
              <a:rPr lang="en-GB" dirty="0"/>
              <a:t>Gender Distribution</a:t>
            </a:r>
            <a:endParaRPr dirty="0"/>
          </a:p>
        </p:txBody>
      </p:sp>
      <p:sp>
        <p:nvSpPr>
          <p:cNvPr id="426" name="Google Shape;426;p42"/>
          <p:cNvSpPr txBox="1">
            <a:spLocks noGrp="1"/>
          </p:cNvSpPr>
          <p:nvPr>
            <p:ph type="title"/>
          </p:nvPr>
        </p:nvSpPr>
        <p:spPr>
          <a:xfrm>
            <a:off x="2616764" y="3194278"/>
            <a:ext cx="3910472" cy="646268"/>
          </a:xfrm>
          <a:prstGeom prst="rect">
            <a:avLst/>
          </a:prstGeom>
        </p:spPr>
        <p:txBody>
          <a:bodyPr spcFirstLastPara="1" wrap="square" lIns="91425" tIns="91425" rIns="91425" bIns="91425" anchor="b" anchorCtr="0">
            <a:noAutofit/>
          </a:bodyPr>
          <a:lstStyle/>
          <a:p>
            <a:r>
              <a:rPr lang="en-GB" dirty="0"/>
              <a:t>🚺 Females: </a:t>
            </a:r>
            <a:r>
              <a:rPr lang="en-GB" dirty="0" smtClean="0"/>
              <a:t>14</a:t>
            </a:r>
            <a:br>
              <a:rPr lang="en-GB" dirty="0" smtClean="0"/>
            </a:br>
            <a:r>
              <a:rPr lang="en-GB" dirty="0"/>
              <a:t>🚹 Males: </a:t>
            </a:r>
            <a:r>
              <a:rPr lang="en-GB" dirty="0" smtClean="0"/>
              <a:t>36</a:t>
            </a:r>
            <a:br>
              <a:rPr lang="en-GB" dirty="0" smtClean="0"/>
            </a:br>
            <a:r>
              <a:rPr lang="en-GB" dirty="0" smtClean="0"/>
              <a:t>				</a:t>
            </a:r>
            <a:endParaRPr lang="en-GB" dirty="0"/>
          </a:p>
        </p:txBody>
      </p:sp>
      <p:sp>
        <p:nvSpPr>
          <p:cNvPr id="427" name="Google Shape;427;p42"/>
          <p:cNvSpPr txBox="1">
            <a:spLocks noGrp="1"/>
          </p:cNvSpPr>
          <p:nvPr>
            <p:ph type="title" idx="2"/>
          </p:nvPr>
        </p:nvSpPr>
        <p:spPr>
          <a:xfrm>
            <a:off x="1844060" y="855330"/>
            <a:ext cx="5856150" cy="768900"/>
          </a:xfrm>
          <a:prstGeom prst="rect">
            <a:avLst/>
          </a:prstGeom>
        </p:spPr>
        <p:txBody>
          <a:bodyPr spcFirstLastPara="1" wrap="square" lIns="91425" tIns="91425" rIns="91425" bIns="91425" anchor="b" anchorCtr="0">
            <a:noAutofit/>
          </a:bodyPr>
          <a:lstStyle/>
          <a:p>
            <a:r>
              <a:rPr lang="en-GB" dirty="0"/>
              <a:t>🌟 </a:t>
            </a:r>
            <a:r>
              <a:rPr lang="en-GB" dirty="0" smtClean="0"/>
              <a:t>50 </a:t>
            </a:r>
            <a:r>
              <a:rPr lang="en-GB" dirty="0"/>
              <a:t>individuals 🌟</a:t>
            </a:r>
          </a:p>
        </p:txBody>
      </p:sp>
      <p:sp>
        <p:nvSpPr>
          <p:cNvPr id="428" name="Google Shape;428;p42"/>
          <p:cNvSpPr txBox="1">
            <a:spLocks noGrp="1"/>
          </p:cNvSpPr>
          <p:nvPr>
            <p:ph type="subTitle" idx="3"/>
          </p:nvPr>
        </p:nvSpPr>
        <p:spPr>
          <a:xfrm>
            <a:off x="3287850" y="1597879"/>
            <a:ext cx="2568300" cy="332400"/>
          </a:xfrm>
          <a:prstGeom prst="rect">
            <a:avLst/>
          </a:prstGeom>
        </p:spPr>
        <p:txBody>
          <a:bodyPr spcFirstLastPara="1" wrap="square" lIns="91425" tIns="91425" rIns="91425" bIns="91425" anchor="t" anchorCtr="0">
            <a:noAutofit/>
          </a:bodyPr>
          <a:lstStyle/>
          <a:p>
            <a:pPr marL="0" lvl="0" indent="0"/>
            <a:r>
              <a:rPr lang="en-GB" dirty="0"/>
              <a:t>Total Participants Filmed</a:t>
            </a:r>
            <a:endParaRPr dirty="0"/>
          </a:p>
        </p:txBody>
      </p:sp>
      <p:sp>
        <p:nvSpPr>
          <p:cNvPr id="429" name="Google Shape;429;p42"/>
          <p:cNvSpPr txBox="1">
            <a:spLocks noGrp="1"/>
          </p:cNvSpPr>
          <p:nvPr>
            <p:ph type="title" idx="4"/>
          </p:nvPr>
        </p:nvSpPr>
        <p:spPr>
          <a:xfrm>
            <a:off x="3384102" y="3898241"/>
            <a:ext cx="25683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15-45</a:t>
            </a:r>
            <a:endParaRPr dirty="0"/>
          </a:p>
        </p:txBody>
      </p:sp>
      <p:sp>
        <p:nvSpPr>
          <p:cNvPr id="430" name="Google Shape;430;p42"/>
          <p:cNvSpPr txBox="1">
            <a:spLocks noGrp="1"/>
          </p:cNvSpPr>
          <p:nvPr>
            <p:ph type="subTitle" idx="5"/>
          </p:nvPr>
        </p:nvSpPr>
        <p:spPr>
          <a:xfrm>
            <a:off x="2598821" y="4500941"/>
            <a:ext cx="4345119" cy="33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Total Exercises Repitition per person</a:t>
            </a:r>
            <a:endParaRPr dirty="0"/>
          </a:p>
        </p:txBody>
      </p:sp>
      <p:grpSp>
        <p:nvGrpSpPr>
          <p:cNvPr id="431" name="Google Shape;431;p42"/>
          <p:cNvGrpSpPr/>
          <p:nvPr/>
        </p:nvGrpSpPr>
        <p:grpSpPr>
          <a:xfrm>
            <a:off x="0" y="0"/>
            <a:ext cx="1199700" cy="5149225"/>
            <a:chOff x="0" y="0"/>
            <a:chExt cx="1199700" cy="5149225"/>
          </a:xfrm>
        </p:grpSpPr>
        <p:sp>
          <p:nvSpPr>
            <p:cNvPr id="432" name="Google Shape;432;p42"/>
            <p:cNvSpPr/>
            <p:nvPr/>
          </p:nvSpPr>
          <p:spPr>
            <a:xfrm>
              <a:off x="0" y="3434891"/>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3" name="Google Shape;433;p42"/>
            <p:cNvSpPr/>
            <p:nvPr/>
          </p:nvSpPr>
          <p:spPr>
            <a:xfrm>
              <a:off x="0" y="25778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4" name="Google Shape;434;p42"/>
            <p:cNvSpPr/>
            <p:nvPr/>
          </p:nvSpPr>
          <p:spPr>
            <a:xfrm>
              <a:off x="0" y="857100"/>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5" name="Google Shape;435;p42"/>
            <p:cNvSpPr/>
            <p:nvPr/>
          </p:nvSpPr>
          <p:spPr>
            <a:xfrm>
              <a:off x="0" y="0"/>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6" name="Google Shape;436;p42"/>
            <p:cNvSpPr/>
            <p:nvPr/>
          </p:nvSpPr>
          <p:spPr>
            <a:xfrm>
              <a:off x="0" y="17142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7" name="Google Shape;437;p42"/>
            <p:cNvSpPr/>
            <p:nvPr/>
          </p:nvSpPr>
          <p:spPr>
            <a:xfrm>
              <a:off x="0" y="4292125"/>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38" name="Google Shape;438;p42"/>
            <p:cNvSpPr/>
            <p:nvPr/>
          </p:nvSpPr>
          <p:spPr>
            <a:xfrm>
              <a:off x="0" y="2494350"/>
              <a:ext cx="1199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439" name="Google Shape;439;p42"/>
          <p:cNvGrpSpPr/>
          <p:nvPr/>
        </p:nvGrpSpPr>
        <p:grpSpPr>
          <a:xfrm>
            <a:off x="7944300" y="-5725"/>
            <a:ext cx="1199700" cy="5149225"/>
            <a:chOff x="7944300" y="0"/>
            <a:chExt cx="1199700" cy="5149225"/>
          </a:xfrm>
        </p:grpSpPr>
        <p:sp>
          <p:nvSpPr>
            <p:cNvPr id="440" name="Google Shape;440;p42"/>
            <p:cNvSpPr/>
            <p:nvPr/>
          </p:nvSpPr>
          <p:spPr>
            <a:xfrm>
              <a:off x="7944300" y="3434891"/>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1" name="Google Shape;441;p42"/>
            <p:cNvSpPr/>
            <p:nvPr/>
          </p:nvSpPr>
          <p:spPr>
            <a:xfrm>
              <a:off x="7944300" y="25778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2" name="Google Shape;442;p42"/>
            <p:cNvSpPr/>
            <p:nvPr/>
          </p:nvSpPr>
          <p:spPr>
            <a:xfrm>
              <a:off x="7944300" y="857100"/>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3" name="Google Shape;443;p42"/>
            <p:cNvSpPr/>
            <p:nvPr/>
          </p:nvSpPr>
          <p:spPr>
            <a:xfrm>
              <a:off x="7944300" y="0"/>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4" name="Google Shape;444;p42"/>
            <p:cNvSpPr/>
            <p:nvPr/>
          </p:nvSpPr>
          <p:spPr>
            <a:xfrm>
              <a:off x="7944300" y="17142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5" name="Google Shape;445;p42"/>
            <p:cNvSpPr/>
            <p:nvPr/>
          </p:nvSpPr>
          <p:spPr>
            <a:xfrm>
              <a:off x="7944300" y="4292125"/>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46" name="Google Shape;446;p42"/>
            <p:cNvSpPr/>
            <p:nvPr/>
          </p:nvSpPr>
          <p:spPr>
            <a:xfrm>
              <a:off x="7944300" y="2494350"/>
              <a:ext cx="1199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Team Members</a:t>
            </a:r>
            <a:endParaRPr dirty="0"/>
          </a:p>
        </p:txBody>
      </p:sp>
      <p:graphicFrame>
        <p:nvGraphicFramePr>
          <p:cNvPr id="294" name="Google Shape;294;p34"/>
          <p:cNvGraphicFramePr/>
          <p:nvPr>
            <p:extLst>
              <p:ext uri="{D42A27DB-BD31-4B8C-83A1-F6EECF244321}">
                <p14:modId xmlns:p14="http://schemas.microsoft.com/office/powerpoint/2010/main" val="3855335947"/>
              </p:ext>
            </p:extLst>
          </p:nvPr>
        </p:nvGraphicFramePr>
        <p:xfrm>
          <a:off x="720000" y="1741661"/>
          <a:ext cx="7619603" cy="2046568"/>
        </p:xfrm>
        <a:graphic>
          <a:graphicData uri="http://schemas.openxmlformats.org/drawingml/2006/table">
            <a:tbl>
              <a:tblPr>
                <a:noFill/>
                <a:tableStyleId>{2B0772AF-D832-4D1D-B13E-4E34F387F87D}</a:tableStyleId>
              </a:tblPr>
              <a:tblGrid>
                <a:gridCol w="2298219">
                  <a:extLst>
                    <a:ext uri="{9D8B030D-6E8A-4147-A177-3AD203B41FA5}">
                      <a16:colId xmlns:a16="http://schemas.microsoft.com/office/drawing/2014/main" val="20000"/>
                    </a:ext>
                  </a:extLst>
                </a:gridCol>
                <a:gridCol w="5321384">
                  <a:extLst>
                    <a:ext uri="{9D8B030D-6E8A-4147-A177-3AD203B41FA5}">
                      <a16:colId xmlns:a16="http://schemas.microsoft.com/office/drawing/2014/main" val="20001"/>
                    </a:ext>
                  </a:extLst>
                </a:gridCol>
              </a:tblGrid>
              <a:tr h="511642">
                <a:tc>
                  <a:txBody>
                    <a:bodyPr/>
                    <a:lstStyle/>
                    <a:p>
                      <a:pPr marL="0" lvl="0" indent="0" algn="l" rtl="0">
                        <a:spcBef>
                          <a:spcPts val="0"/>
                        </a:spcBef>
                        <a:spcAft>
                          <a:spcPts val="0"/>
                        </a:spcAft>
                        <a:buNone/>
                      </a:pPr>
                      <a:r>
                        <a:rPr lang="en" sz="1000" b="1" u="sng" dirty="0" smtClean="0">
                          <a:solidFill>
                            <a:schemeClr val="lt1"/>
                          </a:solidFill>
                          <a:latin typeface="Raleway"/>
                          <a:ea typeface="Raleway"/>
                          <a:cs typeface="Raleway"/>
                          <a:sym typeface="Raleway"/>
                        </a:rPr>
                        <a:t>Rana Mohamed Zayed</a:t>
                      </a:r>
                      <a:endParaRPr sz="1000" b="1" u="sng" dirty="0">
                        <a:solidFill>
                          <a:schemeClr val="lt1"/>
                        </a:solidFill>
                        <a:latin typeface="Raleway"/>
                        <a:ea typeface="Raleway"/>
                        <a:cs typeface="Raleway"/>
                        <a:sym typeface="Raleway"/>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1600"/>
                        </a:spcAft>
                        <a:buClr>
                          <a:srgbClr val="000000"/>
                        </a:buClr>
                        <a:buFont typeface="Arial"/>
                        <a:buNone/>
                      </a:pPr>
                      <a:r>
                        <a:rPr lang="en" sz="1400" b="1" i="0" u="none" strike="noStrike" cap="none" dirty="0" smtClean="0">
                          <a:solidFill>
                            <a:schemeClr val="dk1"/>
                          </a:solidFill>
                          <a:latin typeface="Perpetua Titling MT" panose="02020502060505020804" pitchFamily="18" charset="0"/>
                          <a:ea typeface="Raleway Medium"/>
                          <a:cs typeface="Raleway Medium"/>
                          <a:sym typeface="Raleway Medium"/>
                        </a:rPr>
                        <a:t>7756</a:t>
                      </a:r>
                      <a:endParaRPr sz="1400" b="1" i="0" u="none" strike="noStrike" cap="none" dirty="0">
                        <a:solidFill>
                          <a:schemeClr val="dk1"/>
                        </a:solidFill>
                        <a:latin typeface="Perpetua Titling MT" panose="02020502060505020804" pitchFamily="18" charset="0"/>
                        <a:ea typeface="Raleway Medium"/>
                        <a:cs typeface="Raleway Medium"/>
                        <a:sym typeface="Raleway Medium"/>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11642">
                <a:tc>
                  <a:txBody>
                    <a:bodyPr/>
                    <a:lstStyle/>
                    <a:p>
                      <a:pPr marL="0" lvl="0" indent="0" algn="l" rtl="0">
                        <a:spcBef>
                          <a:spcPts val="0"/>
                        </a:spcBef>
                        <a:spcAft>
                          <a:spcPts val="0"/>
                        </a:spcAft>
                        <a:buNone/>
                      </a:pPr>
                      <a:r>
                        <a:rPr lang="en" sz="1000" b="1" u="sng" dirty="0" smtClean="0">
                          <a:solidFill>
                            <a:schemeClr val="lt1"/>
                          </a:solidFill>
                          <a:latin typeface="Raleway"/>
                          <a:ea typeface="Raleway"/>
                          <a:cs typeface="Raleway"/>
                          <a:sym typeface="Raleway"/>
                        </a:rPr>
                        <a:t>Morouge Mahmoud Ghazal </a:t>
                      </a:r>
                      <a:endParaRPr sz="1000" b="1" u="sng" dirty="0">
                        <a:solidFill>
                          <a:schemeClr val="lt1"/>
                        </a:solidFill>
                        <a:latin typeface="Raleway"/>
                        <a:ea typeface="Raleway"/>
                        <a:cs typeface="Raleway"/>
                        <a:sym typeface="Raleway"/>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1600"/>
                        </a:spcAft>
                        <a:buClr>
                          <a:srgbClr val="000000"/>
                        </a:buClr>
                        <a:buFont typeface="Arial"/>
                        <a:buNone/>
                      </a:pPr>
                      <a:r>
                        <a:rPr lang="en-US" sz="1400" b="1" i="0" u="none" strike="noStrike" cap="none" dirty="0" smtClean="0">
                          <a:solidFill>
                            <a:schemeClr val="dk1"/>
                          </a:solidFill>
                          <a:latin typeface="Perpetua Titling MT" panose="02020502060505020804" pitchFamily="18" charset="0"/>
                          <a:ea typeface="Raleway Medium"/>
                          <a:cs typeface="Raleway Medium"/>
                          <a:sym typeface="Raleway Medium"/>
                        </a:rPr>
                        <a:t>7524</a:t>
                      </a:r>
                      <a:endParaRPr sz="1400" b="1" i="0" u="none" strike="noStrike" cap="none" dirty="0">
                        <a:solidFill>
                          <a:schemeClr val="dk1"/>
                        </a:solidFill>
                        <a:latin typeface="Perpetua Titling MT" panose="02020502060505020804" pitchFamily="18" charset="0"/>
                        <a:ea typeface="Raleway Medium"/>
                        <a:cs typeface="Raleway Medium"/>
                        <a:sym typeface="Raleway Medium"/>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511642">
                <a:tc>
                  <a:txBody>
                    <a:bodyPr/>
                    <a:lstStyle/>
                    <a:p>
                      <a:pPr marL="0" lvl="0" indent="0" algn="l" rtl="0">
                        <a:spcBef>
                          <a:spcPts val="0"/>
                        </a:spcBef>
                        <a:spcAft>
                          <a:spcPts val="0"/>
                        </a:spcAft>
                        <a:buNone/>
                      </a:pPr>
                      <a:r>
                        <a:rPr lang="en" sz="1000" b="1" u="sng" dirty="0" smtClean="0">
                          <a:solidFill>
                            <a:schemeClr val="lt1"/>
                          </a:solidFill>
                          <a:latin typeface="Raleway"/>
                          <a:ea typeface="Raleway"/>
                          <a:cs typeface="Raleway"/>
                          <a:sym typeface="Raleway"/>
                        </a:rPr>
                        <a:t>Saifallah Mohamed Sayed</a:t>
                      </a:r>
                      <a:endParaRPr sz="1000" b="1" u="sng" dirty="0">
                        <a:solidFill>
                          <a:schemeClr val="lt1"/>
                        </a:solidFill>
                        <a:latin typeface="Raleway"/>
                        <a:ea typeface="Raleway"/>
                        <a:cs typeface="Raleway"/>
                        <a:sym typeface="Raleway"/>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1600"/>
                        </a:spcAft>
                        <a:buClr>
                          <a:srgbClr val="000000"/>
                        </a:buClr>
                        <a:buFont typeface="Arial"/>
                        <a:buNone/>
                      </a:pPr>
                      <a:r>
                        <a:rPr lang="en" sz="1400" b="1" i="0" u="none" strike="noStrike" cap="none" dirty="0" smtClean="0">
                          <a:solidFill>
                            <a:schemeClr val="dk1"/>
                          </a:solidFill>
                          <a:latin typeface="Perpetua Titling MT" panose="02020502060505020804" pitchFamily="18" charset="0"/>
                          <a:ea typeface="Raleway Medium"/>
                          <a:cs typeface="Raleway Medium"/>
                          <a:sym typeface="Raleway Medium"/>
                        </a:rPr>
                        <a:t>7696</a:t>
                      </a:r>
                      <a:endParaRPr sz="1400" b="1" i="0" u="none" strike="noStrike" cap="none" dirty="0">
                        <a:solidFill>
                          <a:schemeClr val="dk1"/>
                        </a:solidFill>
                        <a:latin typeface="Perpetua Titling MT" panose="02020502060505020804" pitchFamily="18" charset="0"/>
                        <a:ea typeface="Raleway Medium"/>
                        <a:cs typeface="Raleway Medium"/>
                        <a:sym typeface="Raleway Medium"/>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511642">
                <a:tc>
                  <a:txBody>
                    <a:bodyPr/>
                    <a:lstStyle/>
                    <a:p>
                      <a:pPr marL="0" lvl="0" indent="0" algn="l" rtl="0">
                        <a:spcBef>
                          <a:spcPts val="0"/>
                        </a:spcBef>
                        <a:spcAft>
                          <a:spcPts val="0"/>
                        </a:spcAft>
                        <a:buNone/>
                      </a:pPr>
                      <a:r>
                        <a:rPr lang="en" sz="1000" b="1" u="sng" dirty="0" smtClean="0">
                          <a:solidFill>
                            <a:schemeClr val="lt1"/>
                          </a:solidFill>
                          <a:latin typeface="Raleway"/>
                          <a:ea typeface="Raleway"/>
                          <a:cs typeface="Raleway"/>
                          <a:sym typeface="Raleway"/>
                        </a:rPr>
                        <a:t>Saad Eldine</a:t>
                      </a:r>
                      <a:r>
                        <a:rPr lang="en" sz="1000" b="1" u="sng" baseline="0" dirty="0" smtClean="0">
                          <a:solidFill>
                            <a:schemeClr val="lt1"/>
                          </a:solidFill>
                          <a:latin typeface="Raleway"/>
                          <a:ea typeface="Raleway"/>
                          <a:cs typeface="Raleway"/>
                          <a:sym typeface="Raleway"/>
                        </a:rPr>
                        <a:t> Ahmed Saad </a:t>
                      </a:r>
                      <a:endParaRPr sz="1000" b="1" u="sng" dirty="0">
                        <a:solidFill>
                          <a:schemeClr val="lt1"/>
                        </a:solidFill>
                        <a:latin typeface="Raleway"/>
                        <a:ea typeface="Raleway"/>
                        <a:cs typeface="Raleway"/>
                        <a:sym typeface="Raleway"/>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1600"/>
                        </a:spcAft>
                        <a:buNone/>
                      </a:pPr>
                      <a:r>
                        <a:rPr lang="en" sz="1400" b="1" dirty="0" smtClean="0">
                          <a:solidFill>
                            <a:schemeClr val="dk1"/>
                          </a:solidFill>
                          <a:latin typeface="Perpetua Titling MT" panose="02020502060505020804" pitchFamily="18" charset="0"/>
                          <a:ea typeface="Raleway Medium"/>
                          <a:cs typeface="Raleway Medium"/>
                          <a:sym typeface="Raleway Medium"/>
                        </a:rPr>
                        <a:t>7370</a:t>
                      </a:r>
                      <a:endParaRPr sz="1400" b="1" dirty="0">
                        <a:solidFill>
                          <a:schemeClr val="dk1"/>
                        </a:solidFill>
                        <a:latin typeface="Perpetua Titling MT" panose="02020502060505020804" pitchFamily="18" charset="0"/>
                        <a:ea typeface="Raleway Medium"/>
                        <a:cs typeface="Raleway Medium"/>
                        <a:sym typeface="Raleway Medium"/>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pic>
        <p:nvPicPr>
          <p:cNvPr id="4" name="Google Shape;994;p59"/>
          <p:cNvPicPr preferRelativeResize="0"/>
          <p:nvPr/>
        </p:nvPicPr>
        <p:blipFill rotWithShape="1">
          <a:blip r:embed="rId3">
            <a:alphaModFix/>
          </a:blip>
          <a:srcRect/>
          <a:stretch/>
        </p:blipFill>
        <p:spPr>
          <a:xfrm>
            <a:off x="6766675" y="243867"/>
            <a:ext cx="1270420" cy="1270435"/>
          </a:xfrm>
          <a:prstGeom prst="rect">
            <a:avLst/>
          </a:prstGeom>
          <a:noFill/>
          <a:ln>
            <a:noFill/>
          </a:ln>
        </p:spPr>
      </p:pic>
    </p:spTree>
    <p:extLst>
      <p:ext uri="{BB962C8B-B14F-4D97-AF65-F5344CB8AC3E}">
        <p14:creationId xmlns:p14="http://schemas.microsoft.com/office/powerpoint/2010/main" val="8958691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Completion of Metadata Annotations</a:t>
            </a:r>
            <a:br>
              <a:rPr lang="en-GB" b="1" dirty="0"/>
            </a:br>
            <a:r>
              <a:rPr lang="en-GB" b="1" dirty="0"/>
              <a:t/>
            </a:r>
            <a:br>
              <a:rPr lang="en-GB" b="1" dirty="0"/>
            </a:br>
            <a:endParaRPr lang="en-GB" dirty="0"/>
          </a:p>
        </p:txBody>
      </p:sp>
      <p:sp>
        <p:nvSpPr>
          <p:cNvPr id="3" name="Google Shape;413;p41"/>
          <p:cNvSpPr txBox="1">
            <a:spLocks/>
          </p:cNvSpPr>
          <p:nvPr/>
        </p:nvSpPr>
        <p:spPr>
          <a:xfrm>
            <a:off x="713100" y="1432434"/>
            <a:ext cx="2717619" cy="37197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dk1"/>
              </a:buClr>
              <a:buSzPts val="2400"/>
            </a:pPr>
            <a:r>
              <a:rPr lang="en-GB" sz="1800" b="1" dirty="0" smtClean="0">
                <a:solidFill>
                  <a:schemeClr val="dk1"/>
                </a:solidFill>
                <a:latin typeface="Raleway ExtraBold"/>
                <a:ea typeface="Raleway ExtraBold"/>
                <a:cs typeface="Raleway ExtraBold"/>
                <a:sym typeface="Raleway ExtraBold"/>
              </a:rPr>
              <a:t>1- Comprehensive </a:t>
            </a:r>
            <a:r>
              <a:rPr lang="en-GB" sz="1800" b="1" dirty="0">
                <a:solidFill>
                  <a:schemeClr val="dk1"/>
                </a:solidFill>
                <a:latin typeface="Raleway ExtraBold"/>
                <a:ea typeface="Raleway ExtraBold"/>
                <a:cs typeface="Raleway ExtraBold"/>
                <a:sym typeface="Raleway ExtraBold"/>
              </a:rPr>
              <a:t>Metadata Collection</a:t>
            </a:r>
          </a:p>
        </p:txBody>
      </p:sp>
      <p:sp>
        <p:nvSpPr>
          <p:cNvPr id="4" name="Google Shape;409;p41"/>
          <p:cNvSpPr txBox="1">
            <a:spLocks/>
          </p:cNvSpPr>
          <p:nvPr/>
        </p:nvSpPr>
        <p:spPr>
          <a:xfrm>
            <a:off x="651223" y="1804412"/>
            <a:ext cx="2841372" cy="147702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q"/>
            </a:pPr>
            <a:r>
              <a:rPr lang="en-GB" sz="1200" dirty="0">
                <a:solidFill>
                  <a:schemeClr val="dk1"/>
                </a:solidFill>
                <a:latin typeface="Raleway Medium"/>
                <a:ea typeface="Raleway Medium"/>
                <a:cs typeface="Raleway Medium"/>
                <a:sym typeface="Raleway Medium"/>
              </a:rPr>
              <a:t>Annotations Include: Name, Age, Weight, Height for each participant.</a:t>
            </a:r>
          </a:p>
          <a:p>
            <a:pPr marL="285750" indent="-285750">
              <a:buFont typeface="Wingdings" panose="05000000000000000000" pitchFamily="2" charset="2"/>
              <a:buChar char="q"/>
            </a:pPr>
            <a:r>
              <a:rPr lang="en-GB" sz="1200" dirty="0">
                <a:solidFill>
                  <a:schemeClr val="dk1"/>
                </a:solidFill>
                <a:latin typeface="Raleway Medium"/>
                <a:ea typeface="Raleway Medium"/>
                <a:cs typeface="Raleway Medium"/>
                <a:sym typeface="Raleway Medium"/>
              </a:rPr>
              <a:t>Ensured thorough documentation of participant characteristics.</a:t>
            </a:r>
          </a:p>
          <a:p>
            <a:pPr lvl="1"/>
            <a:endParaRPr lang="en-GB" dirty="0"/>
          </a:p>
        </p:txBody>
      </p:sp>
      <p:sp>
        <p:nvSpPr>
          <p:cNvPr id="5" name="Google Shape;413;p41"/>
          <p:cNvSpPr txBox="1">
            <a:spLocks/>
          </p:cNvSpPr>
          <p:nvPr/>
        </p:nvSpPr>
        <p:spPr>
          <a:xfrm>
            <a:off x="651223" y="4134383"/>
            <a:ext cx="3011333" cy="80483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dk1"/>
              </a:buClr>
              <a:buSzPts val="2400"/>
            </a:pPr>
            <a:r>
              <a:rPr lang="en-GB" sz="1800" b="1" dirty="0">
                <a:solidFill>
                  <a:schemeClr val="dk1"/>
                </a:solidFill>
                <a:latin typeface="Raleway ExtraBold"/>
                <a:ea typeface="Raleway ExtraBold"/>
                <a:cs typeface="Raleway ExtraBold"/>
              </a:rPr>
              <a:t>Visual Representation</a:t>
            </a:r>
          </a:p>
          <a:p>
            <a:pPr>
              <a:buClr>
                <a:schemeClr val="dk1"/>
              </a:buClr>
              <a:buSzPts val="2400"/>
            </a:pPr>
            <a:r>
              <a:rPr lang="en-US" sz="1800" b="1" dirty="0">
                <a:solidFill>
                  <a:schemeClr val="dk1"/>
                </a:solidFill>
                <a:latin typeface="Raleway ExtraBold"/>
                <a:ea typeface="Raleway ExtraBold"/>
                <a:cs typeface="Raleway ExtraBold"/>
              </a:rPr>
              <a:t>Snip from </a:t>
            </a:r>
            <a:r>
              <a:rPr lang="en-GB" sz="1800" b="1" dirty="0">
                <a:solidFill>
                  <a:schemeClr val="dk1"/>
                </a:solidFill>
                <a:latin typeface="Raleway ExtraBold"/>
                <a:ea typeface="Raleway ExtraBold"/>
                <a:cs typeface="Raleway ExtraBold"/>
              </a:rPr>
              <a:t>Excel Spreadsheet </a:t>
            </a:r>
          </a:p>
          <a:p>
            <a:pPr>
              <a:buClr>
                <a:schemeClr val="dk1"/>
              </a:buClr>
              <a:buSzPts val="2400"/>
            </a:pPr>
            <a:endParaRPr lang="en-GB" sz="1800" b="1" dirty="0">
              <a:solidFill>
                <a:schemeClr val="dk1"/>
              </a:solidFill>
              <a:latin typeface="Raleway ExtraBold"/>
              <a:ea typeface="Raleway ExtraBold"/>
              <a:cs typeface="Raleway ExtraBold"/>
              <a:sym typeface="Raleway ExtraBold"/>
            </a:endParaRPr>
          </a:p>
        </p:txBody>
      </p:sp>
      <p:pic>
        <p:nvPicPr>
          <p:cNvPr id="6" name="Picture 5"/>
          <p:cNvPicPr>
            <a:picLocks noChangeAspect="1"/>
          </p:cNvPicPr>
          <p:nvPr/>
        </p:nvPicPr>
        <p:blipFill rotWithShape="1">
          <a:blip r:embed="rId2"/>
          <a:srcRect r="24219"/>
          <a:stretch/>
        </p:blipFill>
        <p:spPr>
          <a:xfrm>
            <a:off x="3492594" y="1487013"/>
            <a:ext cx="4931405" cy="3644709"/>
          </a:xfrm>
          <a:prstGeom prst="rect">
            <a:avLst/>
          </a:prstGeom>
        </p:spPr>
      </p:pic>
      <p:grpSp>
        <p:nvGrpSpPr>
          <p:cNvPr id="7" name="Google Shape;1241;p60"/>
          <p:cNvGrpSpPr/>
          <p:nvPr/>
        </p:nvGrpSpPr>
        <p:grpSpPr>
          <a:xfrm>
            <a:off x="2501499" y="4042783"/>
            <a:ext cx="960158" cy="289172"/>
            <a:chOff x="4411970" y="2726085"/>
            <a:chExt cx="643107" cy="193659"/>
          </a:xfrm>
        </p:grpSpPr>
        <p:sp>
          <p:nvSpPr>
            <p:cNvPr id="8" name="Google Shape;1242;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43;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44;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816973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43"/>
          <p:cNvSpPr txBox="1">
            <a:spLocks noGrp="1"/>
          </p:cNvSpPr>
          <p:nvPr>
            <p:ph type="title"/>
          </p:nvPr>
        </p:nvSpPr>
        <p:spPr>
          <a:xfrm>
            <a:off x="2617599" y="2118550"/>
            <a:ext cx="4181961" cy="101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375 Videos</a:t>
            </a:r>
            <a:endParaRPr dirty="0"/>
          </a:p>
        </p:txBody>
      </p:sp>
      <p:sp>
        <p:nvSpPr>
          <p:cNvPr id="452" name="Google Shape;452;p43"/>
          <p:cNvSpPr txBox="1">
            <a:spLocks noGrp="1"/>
          </p:cNvSpPr>
          <p:nvPr>
            <p:ph type="subTitle" idx="1"/>
          </p:nvPr>
        </p:nvSpPr>
        <p:spPr>
          <a:xfrm>
            <a:off x="2817525" y="3212000"/>
            <a:ext cx="3509100" cy="4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Data Collected</a:t>
            </a:r>
            <a:endParaRPr dirty="0"/>
          </a:p>
        </p:txBody>
      </p:sp>
      <p:sp>
        <p:nvSpPr>
          <p:cNvPr id="453" name="Google Shape;453;p43"/>
          <p:cNvSpPr/>
          <p:nvPr/>
        </p:nvSpPr>
        <p:spPr>
          <a:xfrm>
            <a:off x="3847000" y="1514188"/>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54" name="Google Shape;454;p43"/>
          <p:cNvGrpSpPr/>
          <p:nvPr/>
        </p:nvGrpSpPr>
        <p:grpSpPr>
          <a:xfrm>
            <a:off x="0" y="0"/>
            <a:ext cx="1199700" cy="2654850"/>
            <a:chOff x="0" y="0"/>
            <a:chExt cx="1199700" cy="2654850"/>
          </a:xfrm>
        </p:grpSpPr>
        <p:sp>
          <p:nvSpPr>
            <p:cNvPr id="455" name="Google Shape;455;p43"/>
            <p:cNvSpPr/>
            <p:nvPr/>
          </p:nvSpPr>
          <p:spPr>
            <a:xfrm>
              <a:off x="0" y="857100"/>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56" name="Google Shape;456;p43"/>
            <p:cNvSpPr/>
            <p:nvPr/>
          </p:nvSpPr>
          <p:spPr>
            <a:xfrm>
              <a:off x="0" y="0"/>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57" name="Google Shape;457;p43"/>
            <p:cNvSpPr/>
            <p:nvPr/>
          </p:nvSpPr>
          <p:spPr>
            <a:xfrm>
              <a:off x="0" y="17142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58" name="Google Shape;458;p43"/>
            <p:cNvSpPr/>
            <p:nvPr/>
          </p:nvSpPr>
          <p:spPr>
            <a:xfrm>
              <a:off x="0" y="2494350"/>
              <a:ext cx="1199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459" name="Google Shape;459;p43"/>
          <p:cNvGrpSpPr/>
          <p:nvPr/>
        </p:nvGrpSpPr>
        <p:grpSpPr>
          <a:xfrm>
            <a:off x="7944300" y="2494350"/>
            <a:ext cx="1199700" cy="2654875"/>
            <a:chOff x="7944300" y="2494350"/>
            <a:chExt cx="1199700" cy="2654875"/>
          </a:xfrm>
        </p:grpSpPr>
        <p:sp>
          <p:nvSpPr>
            <p:cNvPr id="460" name="Google Shape;460;p43"/>
            <p:cNvSpPr/>
            <p:nvPr/>
          </p:nvSpPr>
          <p:spPr>
            <a:xfrm>
              <a:off x="7944300" y="3434891"/>
              <a:ext cx="11997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1" name="Google Shape;461;p43"/>
            <p:cNvSpPr/>
            <p:nvPr/>
          </p:nvSpPr>
          <p:spPr>
            <a:xfrm>
              <a:off x="7944300" y="2577800"/>
              <a:ext cx="1199700" cy="857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2" name="Google Shape;462;p43"/>
            <p:cNvSpPr/>
            <p:nvPr/>
          </p:nvSpPr>
          <p:spPr>
            <a:xfrm>
              <a:off x="7944300" y="4292125"/>
              <a:ext cx="11997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3" name="Google Shape;463;p43"/>
            <p:cNvSpPr/>
            <p:nvPr/>
          </p:nvSpPr>
          <p:spPr>
            <a:xfrm>
              <a:off x="7944300" y="2494350"/>
              <a:ext cx="11997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26481"/>
          <a:stretch/>
        </p:blipFill>
        <p:spPr>
          <a:xfrm>
            <a:off x="6937064" y="-18559"/>
            <a:ext cx="2206935" cy="2512775"/>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0"/>
          <p:cNvSpPr txBox="1">
            <a:spLocks noGrp="1"/>
          </p:cNvSpPr>
          <p:nvPr>
            <p:ph type="subTitle" idx="6"/>
          </p:nvPr>
        </p:nvSpPr>
        <p:spPr>
          <a:xfrm>
            <a:off x="634729" y="3075275"/>
            <a:ext cx="3714396" cy="404700"/>
          </a:xfrm>
          <a:prstGeom prst="rect">
            <a:avLst/>
          </a:prstGeom>
        </p:spPr>
        <p:txBody>
          <a:bodyPr spcFirstLastPara="1" wrap="square" lIns="91425" tIns="91425" rIns="91425" bIns="91425" anchor="b" anchorCtr="0">
            <a:noAutofit/>
          </a:bodyPr>
          <a:lstStyle/>
          <a:p>
            <a:r>
              <a:rPr lang="en-GB" b="1" dirty="0"/>
              <a:t>Video Processing and Upload</a:t>
            </a:r>
          </a:p>
        </p:txBody>
      </p:sp>
      <p:sp>
        <p:nvSpPr>
          <p:cNvPr id="396" name="Google Shape;396;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GB" b="1" dirty="0"/>
              <a:t>Data Management and Collaboration</a:t>
            </a:r>
          </a:p>
        </p:txBody>
      </p:sp>
      <p:sp>
        <p:nvSpPr>
          <p:cNvPr id="397" name="Google Shape;397;p40"/>
          <p:cNvSpPr txBox="1">
            <a:spLocks noGrp="1"/>
          </p:cNvSpPr>
          <p:nvPr>
            <p:ph type="subTitle" idx="1"/>
          </p:nvPr>
        </p:nvSpPr>
        <p:spPr>
          <a:xfrm>
            <a:off x="713225" y="1659425"/>
            <a:ext cx="3286200" cy="1207800"/>
          </a:xfrm>
          <a:prstGeom prst="rect">
            <a:avLst/>
          </a:prstGeom>
        </p:spPr>
        <p:txBody>
          <a:bodyPr spcFirstLastPara="1" wrap="square" lIns="91425" tIns="91425" rIns="91425" bIns="91425" anchor="t" anchorCtr="0">
            <a:noAutofit/>
          </a:bodyPr>
          <a:lstStyle/>
          <a:p>
            <a:r>
              <a:rPr lang="en-GB" b="1" dirty="0"/>
              <a:t>Google Drive Account </a:t>
            </a:r>
            <a:r>
              <a:rPr lang="en-GB" b="1" dirty="0" smtClean="0"/>
              <a:t>Setup:</a:t>
            </a:r>
            <a:endParaRPr lang="en-GB" dirty="0"/>
          </a:p>
          <a:p>
            <a:pPr>
              <a:buFont typeface="Wingdings" panose="05000000000000000000" pitchFamily="2" charset="2"/>
              <a:buChar char="q"/>
            </a:pPr>
            <a:r>
              <a:rPr lang="en-GB" dirty="0" smtClean="0"/>
              <a:t>Established </a:t>
            </a:r>
            <a:r>
              <a:rPr lang="en-GB" dirty="0"/>
              <a:t>Google Drive account for centralized data </a:t>
            </a:r>
            <a:r>
              <a:rPr lang="en-GB" dirty="0" smtClean="0"/>
              <a:t>storage.</a:t>
            </a:r>
          </a:p>
          <a:p>
            <a:pPr>
              <a:buFont typeface="Wingdings" panose="05000000000000000000" pitchFamily="2" charset="2"/>
              <a:buChar char="q"/>
            </a:pPr>
            <a:r>
              <a:rPr lang="en-GB" dirty="0" err="1" smtClean="0"/>
              <a:t>Dr.Walid</a:t>
            </a:r>
            <a:r>
              <a:rPr lang="en-GB" dirty="0" smtClean="0"/>
              <a:t> </a:t>
            </a:r>
            <a:r>
              <a:rPr lang="en-GB" dirty="0"/>
              <a:t>and TA </a:t>
            </a:r>
            <a:r>
              <a:rPr lang="en-GB" dirty="0" smtClean="0"/>
              <a:t>were granted </a:t>
            </a:r>
            <a:r>
              <a:rPr lang="en-GB" dirty="0"/>
              <a:t>access to facilitate collaboration and data sharing.</a:t>
            </a:r>
          </a:p>
        </p:txBody>
      </p:sp>
      <p:sp>
        <p:nvSpPr>
          <p:cNvPr id="398" name="Google Shape;398;p40"/>
          <p:cNvSpPr txBox="1">
            <a:spLocks noGrp="1"/>
          </p:cNvSpPr>
          <p:nvPr>
            <p:ph type="subTitle" idx="2"/>
          </p:nvPr>
        </p:nvSpPr>
        <p:spPr>
          <a:xfrm>
            <a:off x="4698825" y="1659425"/>
            <a:ext cx="3286200" cy="1296906"/>
          </a:xfrm>
          <a:prstGeom prst="rect">
            <a:avLst/>
          </a:prstGeom>
        </p:spPr>
        <p:txBody>
          <a:bodyPr spcFirstLastPara="1" wrap="square" lIns="91425" tIns="91425" rIns="91425" bIns="91425" anchor="t" anchorCtr="0">
            <a:noAutofit/>
          </a:bodyPr>
          <a:lstStyle/>
          <a:p>
            <a:r>
              <a:rPr lang="en-GB" b="1" dirty="0"/>
              <a:t>Data Deletion </a:t>
            </a:r>
            <a:r>
              <a:rPr lang="en-GB" b="1" dirty="0" smtClean="0"/>
              <a:t>Incident:</a:t>
            </a:r>
            <a:endParaRPr lang="en-GB" dirty="0"/>
          </a:p>
          <a:p>
            <a:pPr>
              <a:buFont typeface="Wingdings" panose="05000000000000000000" pitchFamily="2" charset="2"/>
              <a:buChar char="q"/>
            </a:pPr>
            <a:r>
              <a:rPr lang="en-GB" dirty="0" smtClean="0"/>
              <a:t>Unfortunately</a:t>
            </a:r>
            <a:r>
              <a:rPr lang="en-GB" dirty="0"/>
              <a:t>, videos were deleted from the drive, causing data loss and </a:t>
            </a:r>
            <a:r>
              <a:rPr lang="en-GB" dirty="0" smtClean="0"/>
              <a:t>setbacks.</a:t>
            </a:r>
          </a:p>
          <a:p>
            <a:pPr>
              <a:buFont typeface="Wingdings" panose="05000000000000000000" pitchFamily="2" charset="2"/>
              <a:buChar char="q"/>
            </a:pPr>
            <a:r>
              <a:rPr lang="en-GB" dirty="0" smtClean="0"/>
              <a:t>Incident </a:t>
            </a:r>
            <a:r>
              <a:rPr lang="en-GB" dirty="0"/>
              <a:t>addressed and measures taken to prevent recurrence.</a:t>
            </a:r>
          </a:p>
        </p:txBody>
      </p:sp>
      <p:sp>
        <p:nvSpPr>
          <p:cNvPr id="399" name="Google Shape;399;p40"/>
          <p:cNvSpPr txBox="1">
            <a:spLocks noGrp="1"/>
          </p:cNvSpPr>
          <p:nvPr>
            <p:ph type="subTitle" idx="3"/>
          </p:nvPr>
        </p:nvSpPr>
        <p:spPr>
          <a:xfrm>
            <a:off x="713225" y="3396200"/>
            <a:ext cx="3286200" cy="1207800"/>
          </a:xfrm>
          <a:prstGeom prst="rect">
            <a:avLst/>
          </a:prstGeom>
        </p:spPr>
        <p:txBody>
          <a:bodyPr spcFirstLastPara="1" wrap="square" lIns="91425" tIns="91425" rIns="91425" bIns="91425" anchor="t" anchorCtr="0">
            <a:noAutofit/>
          </a:bodyPr>
          <a:lstStyle/>
          <a:p>
            <a:pPr>
              <a:buFont typeface="Wingdings" panose="05000000000000000000" pitchFamily="2" charset="2"/>
              <a:buChar char="q"/>
            </a:pPr>
            <a:r>
              <a:rPr lang="en-GB" dirty="0"/>
              <a:t>Videos processed, cropped, and edited for clarity and consistency.</a:t>
            </a:r>
          </a:p>
          <a:p>
            <a:pPr>
              <a:buFont typeface="Wingdings" panose="05000000000000000000" pitchFamily="2" charset="2"/>
              <a:buChar char="q"/>
            </a:pPr>
            <a:r>
              <a:rPr lang="en-GB" dirty="0"/>
              <a:t>Uploaded to Google Drive in separate files for frontal and lateral views.</a:t>
            </a:r>
          </a:p>
        </p:txBody>
      </p:sp>
      <p:sp>
        <p:nvSpPr>
          <p:cNvPr id="400" name="Google Shape;400;p40"/>
          <p:cNvSpPr txBox="1">
            <a:spLocks noGrp="1"/>
          </p:cNvSpPr>
          <p:nvPr>
            <p:ph type="subTitle" idx="4"/>
          </p:nvPr>
        </p:nvSpPr>
        <p:spPr>
          <a:xfrm>
            <a:off x="4698825" y="3396200"/>
            <a:ext cx="3286200" cy="1533310"/>
          </a:xfrm>
          <a:prstGeom prst="rect">
            <a:avLst/>
          </a:prstGeom>
        </p:spPr>
        <p:txBody>
          <a:bodyPr spcFirstLastPara="1" wrap="square" lIns="91425" tIns="91425" rIns="91425" bIns="91425" anchor="t" anchorCtr="0">
            <a:noAutofit/>
          </a:bodyPr>
          <a:lstStyle/>
          <a:p>
            <a:r>
              <a:rPr lang="en-GB" b="1" dirty="0"/>
              <a:t>Scoring Criteria </a:t>
            </a:r>
            <a:r>
              <a:rPr lang="en-GB" b="1" dirty="0" smtClean="0"/>
              <a:t>Discussion:</a:t>
            </a:r>
            <a:endParaRPr lang="en-GB" dirty="0"/>
          </a:p>
          <a:p>
            <a:pPr>
              <a:buFont typeface="Wingdings" panose="05000000000000000000" pitchFamily="2" charset="2"/>
              <a:buChar char="q"/>
            </a:pPr>
            <a:r>
              <a:rPr lang="en-GB" dirty="0" smtClean="0"/>
              <a:t>Online </a:t>
            </a:r>
            <a:r>
              <a:rPr lang="en-GB" dirty="0"/>
              <a:t>meeting scheduled with doctor </a:t>
            </a:r>
            <a:r>
              <a:rPr lang="en-GB" dirty="0" smtClean="0"/>
              <a:t>to</a:t>
            </a:r>
          </a:p>
          <a:p>
            <a:r>
              <a:rPr lang="en-GB" dirty="0" smtClean="0"/>
              <a:t>discuss </a:t>
            </a:r>
            <a:r>
              <a:rPr lang="en-GB" dirty="0"/>
              <a:t>required scoring </a:t>
            </a:r>
            <a:r>
              <a:rPr lang="en-GB" dirty="0" smtClean="0"/>
              <a:t>criteria.</a:t>
            </a:r>
          </a:p>
          <a:p>
            <a:pPr>
              <a:buFont typeface="Wingdings" panose="05000000000000000000" pitchFamily="2" charset="2"/>
              <a:buChar char="q"/>
            </a:pPr>
            <a:r>
              <a:rPr lang="en-GB" dirty="0" smtClean="0"/>
              <a:t>Ensured </a:t>
            </a:r>
            <a:r>
              <a:rPr lang="en-GB" dirty="0"/>
              <a:t>alignment and understanding of scoring standards for accurate evaluation.</a:t>
            </a:r>
          </a:p>
        </p:txBody>
      </p:sp>
      <p:sp>
        <p:nvSpPr>
          <p:cNvPr id="401" name="Google Shape;401;p40"/>
          <p:cNvSpPr txBox="1">
            <a:spLocks noGrp="1"/>
          </p:cNvSpPr>
          <p:nvPr>
            <p:ph type="subTitle" idx="5"/>
          </p:nvPr>
        </p:nvSpPr>
        <p:spPr>
          <a:xfrm>
            <a:off x="713225" y="1338475"/>
            <a:ext cx="3286200" cy="404700"/>
          </a:xfrm>
          <a:prstGeom prst="rect">
            <a:avLst/>
          </a:prstGeom>
        </p:spPr>
        <p:txBody>
          <a:bodyPr spcFirstLastPara="1" wrap="square" lIns="91425" tIns="91425" rIns="91425" bIns="91425" anchor="b" anchorCtr="0">
            <a:noAutofit/>
          </a:bodyPr>
          <a:lstStyle/>
          <a:p>
            <a:r>
              <a:rPr lang="en-GB" b="1" dirty="0"/>
              <a:t>Data Storage and Access</a:t>
            </a:r>
          </a:p>
        </p:txBody>
      </p:sp>
      <p:sp>
        <p:nvSpPr>
          <p:cNvPr id="402" name="Google Shape;402;p40"/>
          <p:cNvSpPr txBox="1">
            <a:spLocks noGrp="1"/>
          </p:cNvSpPr>
          <p:nvPr>
            <p:ph type="subTitle" idx="7"/>
          </p:nvPr>
        </p:nvSpPr>
        <p:spPr>
          <a:xfrm>
            <a:off x="4698825" y="1338475"/>
            <a:ext cx="3286200" cy="404700"/>
          </a:xfrm>
          <a:prstGeom prst="rect">
            <a:avLst/>
          </a:prstGeom>
        </p:spPr>
        <p:txBody>
          <a:bodyPr spcFirstLastPara="1" wrap="square" lIns="91425" tIns="91425" rIns="91425" bIns="91425" anchor="b" anchorCtr="0">
            <a:noAutofit/>
          </a:bodyPr>
          <a:lstStyle/>
          <a:p>
            <a:r>
              <a:rPr lang="en-GB" b="1" dirty="0"/>
              <a:t>Unforeseen Data Loss</a:t>
            </a:r>
          </a:p>
        </p:txBody>
      </p:sp>
      <p:sp>
        <p:nvSpPr>
          <p:cNvPr id="403" name="Google Shape;403;p40"/>
          <p:cNvSpPr txBox="1">
            <a:spLocks noGrp="1"/>
          </p:cNvSpPr>
          <p:nvPr>
            <p:ph type="subTitle" idx="8"/>
          </p:nvPr>
        </p:nvSpPr>
        <p:spPr>
          <a:xfrm>
            <a:off x="4698825" y="3075275"/>
            <a:ext cx="3286200" cy="404700"/>
          </a:xfrm>
          <a:prstGeom prst="rect">
            <a:avLst/>
          </a:prstGeom>
        </p:spPr>
        <p:txBody>
          <a:bodyPr spcFirstLastPara="1" wrap="square" lIns="91425" tIns="91425" rIns="91425" bIns="91425" anchor="b" anchorCtr="0">
            <a:noAutofit/>
          </a:bodyPr>
          <a:lstStyle/>
          <a:p>
            <a:r>
              <a:rPr lang="en-GB" b="1" dirty="0" smtClean="0"/>
              <a:t>Scoring Meeting</a:t>
            </a:r>
            <a:endParaRPr lang="en-GB" b="1"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0"/>
          <p:cNvSpPr txBox="1">
            <a:spLocks noGrp="1"/>
          </p:cNvSpPr>
          <p:nvPr>
            <p:ph type="subTitle" idx="6"/>
          </p:nvPr>
        </p:nvSpPr>
        <p:spPr>
          <a:xfrm>
            <a:off x="561454" y="3479975"/>
            <a:ext cx="3999148" cy="404700"/>
          </a:xfrm>
          <a:prstGeom prst="rect">
            <a:avLst/>
          </a:prstGeom>
        </p:spPr>
        <p:txBody>
          <a:bodyPr spcFirstLastPara="1" wrap="square" lIns="91425" tIns="91425" rIns="91425" bIns="91425" anchor="b" anchorCtr="0">
            <a:noAutofit/>
          </a:bodyPr>
          <a:lstStyle/>
          <a:p>
            <a:r>
              <a:rPr lang="en-GB" b="1" dirty="0"/>
              <a:t>Professional Input for Enhanced Evaluation</a:t>
            </a:r>
          </a:p>
        </p:txBody>
      </p:sp>
      <p:sp>
        <p:nvSpPr>
          <p:cNvPr id="396" name="Google Shape;396;p40"/>
          <p:cNvSpPr txBox="1">
            <a:spLocks noGrp="1"/>
          </p:cNvSpPr>
          <p:nvPr>
            <p:ph type="title"/>
          </p:nvPr>
        </p:nvSpPr>
        <p:spPr>
          <a:xfrm>
            <a:off x="561454" y="535400"/>
            <a:ext cx="8582546" cy="572700"/>
          </a:xfrm>
          <a:prstGeom prst="rect">
            <a:avLst/>
          </a:prstGeom>
        </p:spPr>
        <p:txBody>
          <a:bodyPr spcFirstLastPara="1" wrap="square" lIns="91425" tIns="91425" rIns="91425" bIns="91425" anchor="t" anchorCtr="0">
            <a:noAutofit/>
          </a:bodyPr>
          <a:lstStyle/>
          <a:p>
            <a:r>
              <a:rPr lang="en-GB" b="1" dirty="0"/>
              <a:t>Collaboration with Expert for Scoring Criteria</a:t>
            </a:r>
          </a:p>
        </p:txBody>
      </p:sp>
      <p:sp>
        <p:nvSpPr>
          <p:cNvPr id="397" name="Google Shape;397;p40"/>
          <p:cNvSpPr txBox="1">
            <a:spLocks noGrp="1"/>
          </p:cNvSpPr>
          <p:nvPr>
            <p:ph type="subTitle" idx="1"/>
          </p:nvPr>
        </p:nvSpPr>
        <p:spPr>
          <a:xfrm>
            <a:off x="713225" y="1754614"/>
            <a:ext cx="3985599" cy="1511100"/>
          </a:xfrm>
          <a:prstGeom prst="rect">
            <a:avLst/>
          </a:prstGeom>
        </p:spPr>
        <p:txBody>
          <a:bodyPr spcFirstLastPara="1" wrap="square" lIns="91425" tIns="91425" rIns="91425" bIns="91425" anchor="t" anchorCtr="0">
            <a:noAutofit/>
          </a:bodyPr>
          <a:lstStyle/>
          <a:p>
            <a:r>
              <a:rPr lang="en-GB" b="1" dirty="0"/>
              <a:t>Collaboration with </a:t>
            </a:r>
            <a:r>
              <a:rPr lang="en-GB" b="1" dirty="0" err="1"/>
              <a:t>Dr.</a:t>
            </a:r>
            <a:r>
              <a:rPr lang="en-GB" b="1" dirty="0"/>
              <a:t> </a:t>
            </a:r>
            <a:r>
              <a:rPr lang="en-GB" b="1" dirty="0" smtClean="0"/>
              <a:t>Islam :</a:t>
            </a:r>
            <a:endParaRPr lang="ar-KW" dirty="0"/>
          </a:p>
          <a:p>
            <a:pPr>
              <a:buFont typeface="Wingdings" panose="05000000000000000000" pitchFamily="2" charset="2"/>
              <a:buChar char="v"/>
            </a:pPr>
            <a:r>
              <a:rPr lang="en-GB" b="1" dirty="0" err="1" smtClean="0">
                <a:effectLst>
                  <a:outerShdw blurRad="38100" dist="38100" dir="2700000" algn="tl">
                    <a:srgbClr val="000000">
                      <a:alpha val="43137"/>
                    </a:srgbClr>
                  </a:outerShdw>
                </a:effectLst>
              </a:rPr>
              <a:t>Dr</a:t>
            </a:r>
            <a:r>
              <a:rPr lang="en-GB" b="1" dirty="0" err="1">
                <a:effectLst>
                  <a:outerShdw blurRad="38100" dist="38100" dir="2700000" algn="tl">
                    <a:srgbClr val="000000">
                      <a:alpha val="43137"/>
                    </a:srgbClr>
                  </a:outerShdw>
                </a:effectLst>
              </a:rPr>
              <a:t>.</a:t>
            </a:r>
            <a:r>
              <a:rPr lang="en-GB" b="1" dirty="0">
                <a:effectLst>
                  <a:outerShdw blurRad="38100" dist="38100" dir="2700000" algn="tl">
                    <a:srgbClr val="000000">
                      <a:alpha val="43137"/>
                    </a:srgbClr>
                  </a:outerShdw>
                </a:effectLst>
              </a:rPr>
              <a:t> </a:t>
            </a:r>
            <a:r>
              <a:rPr lang="en-GB" b="1" dirty="0" smtClean="0">
                <a:effectLst>
                  <a:outerShdw blurRad="38100" dist="38100" dir="2700000" algn="tl">
                    <a:srgbClr val="000000">
                      <a:alpha val="43137"/>
                    </a:srgbClr>
                  </a:outerShdw>
                </a:effectLst>
              </a:rPr>
              <a:t>Islam </a:t>
            </a:r>
            <a:r>
              <a:rPr lang="en-GB" b="1" dirty="0" err="1" smtClean="0">
                <a:effectLst>
                  <a:outerShdw blurRad="38100" dist="38100" dir="2700000" algn="tl">
                    <a:srgbClr val="000000">
                      <a:alpha val="43137"/>
                    </a:srgbClr>
                  </a:outerShdw>
                </a:effectLst>
              </a:rPr>
              <a:t>Ezz</a:t>
            </a:r>
            <a:r>
              <a:rPr lang="en-GB" b="1" dirty="0" smtClean="0">
                <a:effectLst>
                  <a:outerShdw blurRad="38100" dist="38100" dir="2700000" algn="tl">
                    <a:srgbClr val="000000">
                      <a:alpha val="43137"/>
                    </a:srgbClr>
                  </a:outerShdw>
                </a:effectLst>
              </a:rPr>
              <a:t> El Din, </a:t>
            </a:r>
            <a:r>
              <a:rPr lang="en-GB" dirty="0" smtClean="0"/>
              <a:t>PHD </a:t>
            </a:r>
            <a:r>
              <a:rPr lang="en-GB" dirty="0" smtClean="0"/>
              <a:t>in sports biomechanics and </a:t>
            </a:r>
            <a:r>
              <a:rPr lang="en-GB" dirty="0" smtClean="0"/>
              <a:t>training,  </a:t>
            </a:r>
            <a:r>
              <a:rPr lang="en-GB" dirty="0"/>
              <a:t>joined project </a:t>
            </a:r>
            <a:r>
              <a:rPr lang="en-GB" dirty="0" smtClean="0"/>
              <a:t>collaboration.</a:t>
            </a:r>
          </a:p>
          <a:p>
            <a:pPr>
              <a:buFont typeface="Wingdings" panose="05000000000000000000" pitchFamily="2" charset="2"/>
              <a:buChar char="v"/>
            </a:pPr>
            <a:r>
              <a:rPr lang="en-GB" dirty="0" smtClean="0"/>
              <a:t>Provided </a:t>
            </a:r>
            <a:r>
              <a:rPr lang="en-GB" dirty="0"/>
              <a:t>expertise in exercise evaluation </a:t>
            </a:r>
            <a:r>
              <a:rPr lang="en-GB" dirty="0" smtClean="0"/>
              <a:t>criteria and scoring, for an </a:t>
            </a:r>
            <a:r>
              <a:rPr lang="en-GB" dirty="0"/>
              <a:t>enhanced scoring process.</a:t>
            </a:r>
          </a:p>
        </p:txBody>
      </p:sp>
      <p:sp>
        <p:nvSpPr>
          <p:cNvPr id="398" name="Google Shape;398;p40"/>
          <p:cNvSpPr txBox="1">
            <a:spLocks noGrp="1"/>
          </p:cNvSpPr>
          <p:nvPr>
            <p:ph type="subTitle" idx="2"/>
          </p:nvPr>
        </p:nvSpPr>
        <p:spPr>
          <a:xfrm>
            <a:off x="4650698" y="1645584"/>
            <a:ext cx="3286200" cy="1296906"/>
          </a:xfrm>
          <a:prstGeom prst="rect">
            <a:avLst/>
          </a:prstGeom>
        </p:spPr>
        <p:txBody>
          <a:bodyPr spcFirstLastPara="1" wrap="square" lIns="91425" tIns="91425" rIns="91425" bIns="91425" anchor="t" anchorCtr="0">
            <a:noAutofit/>
          </a:bodyPr>
          <a:lstStyle/>
          <a:p>
            <a:r>
              <a:rPr lang="en-GB" b="1" dirty="0"/>
              <a:t>Example Criteria for </a:t>
            </a:r>
            <a:r>
              <a:rPr lang="en-GB" b="1" dirty="0" smtClean="0"/>
              <a:t>Lunges:</a:t>
            </a:r>
          </a:p>
          <a:p>
            <a:endParaRPr lang="en-GB" b="1" dirty="0" smtClean="0"/>
          </a:p>
          <a:p>
            <a:endParaRPr lang="en-GB" b="1" dirty="0" smtClean="0"/>
          </a:p>
        </p:txBody>
      </p:sp>
      <p:sp>
        <p:nvSpPr>
          <p:cNvPr id="399" name="Google Shape;399;p40"/>
          <p:cNvSpPr txBox="1">
            <a:spLocks noGrp="1"/>
          </p:cNvSpPr>
          <p:nvPr>
            <p:ph type="subTitle" idx="3"/>
          </p:nvPr>
        </p:nvSpPr>
        <p:spPr>
          <a:xfrm>
            <a:off x="713225" y="3798336"/>
            <a:ext cx="3714396" cy="1207800"/>
          </a:xfrm>
          <a:prstGeom prst="rect">
            <a:avLst/>
          </a:prstGeom>
        </p:spPr>
        <p:txBody>
          <a:bodyPr spcFirstLastPara="1" wrap="square" lIns="91425" tIns="91425" rIns="91425" bIns="91425" anchor="t" anchorCtr="0">
            <a:noAutofit/>
          </a:bodyPr>
          <a:lstStyle/>
          <a:p>
            <a:r>
              <a:rPr lang="en-GB" b="1" dirty="0"/>
              <a:t>Benefit of </a:t>
            </a:r>
            <a:r>
              <a:rPr lang="en-GB" b="1" dirty="0" smtClean="0"/>
              <a:t>Collaboration:</a:t>
            </a:r>
            <a:endParaRPr lang="en-GB" dirty="0"/>
          </a:p>
          <a:p>
            <a:pPr>
              <a:buFont typeface="Wingdings" panose="05000000000000000000" pitchFamily="2" charset="2"/>
              <a:buChar char="v"/>
            </a:pPr>
            <a:r>
              <a:rPr lang="en-GB" dirty="0" smtClean="0"/>
              <a:t>Incorporating </a:t>
            </a:r>
            <a:r>
              <a:rPr lang="en-GB" dirty="0"/>
              <a:t>professional expertise ensures accuracy and reliability in exercise </a:t>
            </a:r>
            <a:r>
              <a:rPr lang="en-GB" dirty="0" smtClean="0"/>
              <a:t>assessment.</a:t>
            </a:r>
          </a:p>
          <a:p>
            <a:pPr>
              <a:buFont typeface="Wingdings" panose="05000000000000000000" pitchFamily="2" charset="2"/>
              <a:buChar char="v"/>
            </a:pPr>
            <a:r>
              <a:rPr lang="en-GB" dirty="0" smtClean="0"/>
              <a:t>Enhances </a:t>
            </a:r>
            <a:r>
              <a:rPr lang="en-GB" dirty="0"/>
              <a:t>credibility and effectiveness of virtual coaching system.</a:t>
            </a:r>
          </a:p>
        </p:txBody>
      </p:sp>
      <p:sp>
        <p:nvSpPr>
          <p:cNvPr id="401" name="Google Shape;401;p40"/>
          <p:cNvSpPr txBox="1">
            <a:spLocks noGrp="1"/>
          </p:cNvSpPr>
          <p:nvPr>
            <p:ph type="subTitle" idx="5"/>
          </p:nvPr>
        </p:nvSpPr>
        <p:spPr>
          <a:xfrm>
            <a:off x="845647" y="1244409"/>
            <a:ext cx="3396343" cy="498766"/>
          </a:xfrm>
          <a:prstGeom prst="rect">
            <a:avLst/>
          </a:prstGeom>
        </p:spPr>
        <p:txBody>
          <a:bodyPr spcFirstLastPara="1" wrap="square" lIns="91425" tIns="91425" rIns="91425" bIns="91425" anchor="b" anchorCtr="0">
            <a:noAutofit/>
          </a:bodyPr>
          <a:lstStyle/>
          <a:p>
            <a:r>
              <a:rPr lang="en-GB" b="1" dirty="0"/>
              <a:t>Expert Collaboration for Scoring Criteria</a:t>
            </a:r>
          </a:p>
        </p:txBody>
      </p:sp>
      <p:sp>
        <p:nvSpPr>
          <p:cNvPr id="402" name="Google Shape;402;p40"/>
          <p:cNvSpPr txBox="1">
            <a:spLocks noGrp="1"/>
          </p:cNvSpPr>
          <p:nvPr>
            <p:ph type="subTitle" idx="7"/>
          </p:nvPr>
        </p:nvSpPr>
        <p:spPr>
          <a:xfrm>
            <a:off x="4698824" y="1338475"/>
            <a:ext cx="3688033" cy="404700"/>
          </a:xfrm>
          <a:prstGeom prst="rect">
            <a:avLst/>
          </a:prstGeom>
        </p:spPr>
        <p:txBody>
          <a:bodyPr spcFirstLastPara="1" wrap="square" lIns="91425" tIns="91425" rIns="91425" bIns="91425" anchor="b" anchorCtr="0">
            <a:noAutofit/>
          </a:bodyPr>
          <a:lstStyle/>
          <a:p>
            <a:r>
              <a:rPr lang="en-GB" b="1" dirty="0"/>
              <a:t>Sample Criteria </a:t>
            </a:r>
            <a:r>
              <a:rPr lang="en-GB" b="1" dirty="0" smtClean="0"/>
              <a:t>Breakdown</a:t>
            </a:r>
            <a:endParaRPr lang="en-GB" b="1" dirty="0"/>
          </a:p>
        </p:txBody>
      </p:sp>
      <p:pic>
        <p:nvPicPr>
          <p:cNvPr id="4" name="Picture 3"/>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5088716" y="1973550"/>
            <a:ext cx="2908248" cy="3110208"/>
          </a:xfrm>
          <a:prstGeom prst="rect">
            <a:avLst/>
          </a:prstGeom>
        </p:spPr>
      </p:pic>
    </p:spTree>
    <p:extLst>
      <p:ext uri="{BB962C8B-B14F-4D97-AF65-F5344CB8AC3E}">
        <p14:creationId xmlns:p14="http://schemas.microsoft.com/office/powerpoint/2010/main" val="13838813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0"/>
          <p:cNvSpPr txBox="1">
            <a:spLocks noGrp="1"/>
          </p:cNvSpPr>
          <p:nvPr>
            <p:ph type="subTitle" idx="6"/>
          </p:nvPr>
        </p:nvSpPr>
        <p:spPr>
          <a:xfrm>
            <a:off x="626980" y="2940169"/>
            <a:ext cx="3714396" cy="404700"/>
          </a:xfrm>
          <a:prstGeom prst="rect">
            <a:avLst/>
          </a:prstGeom>
        </p:spPr>
        <p:txBody>
          <a:bodyPr spcFirstLastPara="1" wrap="square" lIns="91425" tIns="91425" rIns="91425" bIns="91425" anchor="b" anchorCtr="0">
            <a:noAutofit/>
          </a:bodyPr>
          <a:lstStyle/>
          <a:p>
            <a:r>
              <a:rPr lang="en-GB" b="1" dirty="0"/>
              <a:t>Collaborative Scoring Session:</a:t>
            </a:r>
          </a:p>
        </p:txBody>
      </p:sp>
      <p:sp>
        <p:nvSpPr>
          <p:cNvPr id="396" name="Google Shape;396;p40"/>
          <p:cNvSpPr txBox="1">
            <a:spLocks noGrp="1"/>
          </p:cNvSpPr>
          <p:nvPr>
            <p:ph type="title"/>
          </p:nvPr>
        </p:nvSpPr>
        <p:spPr>
          <a:xfrm>
            <a:off x="720000" y="539500"/>
            <a:ext cx="8121492" cy="572700"/>
          </a:xfrm>
          <a:prstGeom prst="rect">
            <a:avLst/>
          </a:prstGeom>
        </p:spPr>
        <p:txBody>
          <a:bodyPr spcFirstLastPara="1" wrap="square" lIns="91425" tIns="91425" rIns="91425" bIns="91425" anchor="t" anchorCtr="0">
            <a:noAutofit/>
          </a:bodyPr>
          <a:lstStyle/>
          <a:p>
            <a:r>
              <a:rPr lang="en-GB" b="1" dirty="0"/>
              <a:t>Refinement of Scoring Process and Completion Efforts</a:t>
            </a:r>
          </a:p>
        </p:txBody>
      </p:sp>
      <p:sp>
        <p:nvSpPr>
          <p:cNvPr id="397" name="Google Shape;397;p40"/>
          <p:cNvSpPr txBox="1">
            <a:spLocks noGrp="1"/>
          </p:cNvSpPr>
          <p:nvPr>
            <p:ph type="subTitle" idx="1"/>
          </p:nvPr>
        </p:nvSpPr>
        <p:spPr>
          <a:xfrm>
            <a:off x="720000" y="1951250"/>
            <a:ext cx="3286200" cy="107383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smtClean="0"/>
              <a:t>Updates on the sample scoring criteria was required by </a:t>
            </a:r>
            <a:r>
              <a:rPr lang="en-GB" dirty="0" err="1" smtClean="0"/>
              <a:t>Dr</a:t>
            </a:r>
            <a:r>
              <a:rPr lang="en-GB" dirty="0" err="1" smtClean="0"/>
              <a:t>.</a:t>
            </a:r>
            <a:r>
              <a:rPr lang="en-GB" dirty="0" smtClean="0"/>
              <a:t> </a:t>
            </a:r>
            <a:r>
              <a:rPr lang="en-GB" dirty="0" err="1" smtClean="0"/>
              <a:t>Walid</a:t>
            </a:r>
            <a:r>
              <a:rPr lang="en-GB" dirty="0" smtClean="0"/>
              <a:t> </a:t>
            </a:r>
            <a:r>
              <a:rPr lang="en-GB" dirty="0" err="1" smtClean="0"/>
              <a:t>Gomaa</a:t>
            </a:r>
            <a:endParaRPr lang="en-GB" dirty="0"/>
          </a:p>
          <a:p>
            <a:pPr>
              <a:buFont typeface="Arial" panose="020B0604020202020204" pitchFamily="34" charset="0"/>
              <a:buChar char="•"/>
            </a:pPr>
            <a:r>
              <a:rPr lang="en-GB" dirty="0"/>
              <a:t>Agreement reached on posting scoring criteria.</a:t>
            </a:r>
          </a:p>
        </p:txBody>
      </p:sp>
      <p:sp>
        <p:nvSpPr>
          <p:cNvPr id="398" name="Google Shape;398;p40"/>
          <p:cNvSpPr txBox="1">
            <a:spLocks noGrp="1"/>
          </p:cNvSpPr>
          <p:nvPr>
            <p:ph type="subTitle" idx="2"/>
          </p:nvPr>
        </p:nvSpPr>
        <p:spPr>
          <a:xfrm>
            <a:off x="4698825" y="1659425"/>
            <a:ext cx="3286200" cy="1186903"/>
          </a:xfrm>
          <a:prstGeom prst="rect">
            <a:avLst/>
          </a:prstGeom>
        </p:spPr>
        <p:txBody>
          <a:bodyPr spcFirstLastPara="1" wrap="square" lIns="91425" tIns="91425" rIns="91425" bIns="91425" anchor="t" anchorCtr="0">
            <a:noAutofit/>
          </a:bodyPr>
          <a:lstStyle/>
          <a:p>
            <a:r>
              <a:rPr lang="en-GB" b="1" dirty="0"/>
              <a:t>Annotation Protocol </a:t>
            </a:r>
            <a:r>
              <a:rPr lang="en-GB" b="1" dirty="0" smtClean="0"/>
              <a:t>Revision:</a:t>
            </a:r>
            <a:endParaRPr lang="en-GB" dirty="0"/>
          </a:p>
          <a:p>
            <a:pPr>
              <a:buFont typeface="Wingdings" panose="05000000000000000000" pitchFamily="2" charset="2"/>
              <a:buChar char="q"/>
            </a:pPr>
            <a:r>
              <a:rPr lang="en-GB" dirty="0" smtClean="0"/>
              <a:t>Transitioned </a:t>
            </a:r>
            <a:r>
              <a:rPr lang="en-GB" dirty="0"/>
              <a:t>from per-person to per-video </a:t>
            </a:r>
            <a:r>
              <a:rPr lang="en-GB" dirty="0" smtClean="0"/>
              <a:t>annotation.</a:t>
            </a:r>
          </a:p>
          <a:p>
            <a:pPr>
              <a:buFont typeface="Wingdings" panose="05000000000000000000" pitchFamily="2" charset="2"/>
              <a:buChar char="q"/>
            </a:pPr>
            <a:r>
              <a:rPr lang="en-GB" dirty="0" smtClean="0"/>
              <a:t>Streamlined </a:t>
            </a:r>
            <a:r>
              <a:rPr lang="en-GB" dirty="0"/>
              <a:t>annotation process for efficiency and consistency.</a:t>
            </a:r>
          </a:p>
        </p:txBody>
      </p:sp>
      <p:sp>
        <p:nvSpPr>
          <p:cNvPr id="399" name="Google Shape;399;p40"/>
          <p:cNvSpPr txBox="1">
            <a:spLocks noGrp="1"/>
          </p:cNvSpPr>
          <p:nvPr>
            <p:ph type="subTitle" idx="3"/>
          </p:nvPr>
        </p:nvSpPr>
        <p:spPr>
          <a:xfrm>
            <a:off x="713225" y="3305786"/>
            <a:ext cx="3286200" cy="1416432"/>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Contacted </a:t>
            </a:r>
            <a:r>
              <a:rPr lang="en-GB" dirty="0" err="1"/>
              <a:t>Dr.</a:t>
            </a:r>
            <a:r>
              <a:rPr lang="en-GB" dirty="0"/>
              <a:t> Islam for scoring all 375 videos.</a:t>
            </a:r>
          </a:p>
          <a:p>
            <a:pPr>
              <a:buFont typeface="Arial" panose="020B0604020202020204" pitchFamily="34" charset="0"/>
              <a:buChar char="•"/>
            </a:pPr>
            <a:r>
              <a:rPr lang="en-GB" dirty="0"/>
              <a:t>Successful arrangement of meeting and completion of annotations and scoring</a:t>
            </a:r>
            <a:r>
              <a:rPr lang="en-GB" dirty="0" smtClean="0"/>
              <a:t>.</a:t>
            </a:r>
            <a:endParaRPr lang="en-GB" dirty="0"/>
          </a:p>
        </p:txBody>
      </p:sp>
      <p:sp>
        <p:nvSpPr>
          <p:cNvPr id="400" name="Google Shape;400;p40"/>
          <p:cNvSpPr txBox="1">
            <a:spLocks noGrp="1"/>
          </p:cNvSpPr>
          <p:nvPr>
            <p:ph type="subTitle" idx="4"/>
          </p:nvPr>
        </p:nvSpPr>
        <p:spPr>
          <a:xfrm>
            <a:off x="4780746" y="3266389"/>
            <a:ext cx="3286200" cy="1533310"/>
          </a:xfrm>
          <a:prstGeom prst="rect">
            <a:avLst/>
          </a:prstGeom>
        </p:spPr>
        <p:txBody>
          <a:bodyPr spcFirstLastPara="1" wrap="square" lIns="91425" tIns="91425" rIns="91425" bIns="91425" anchor="t" anchorCtr="0">
            <a:noAutofit/>
          </a:bodyPr>
          <a:lstStyle/>
          <a:p>
            <a:r>
              <a:rPr lang="en-GB" b="1" dirty="0" smtClean="0"/>
              <a:t>Dedicated </a:t>
            </a:r>
            <a:r>
              <a:rPr lang="en-GB" b="1" dirty="0"/>
              <a:t>Efforts During </a:t>
            </a:r>
            <a:r>
              <a:rPr lang="en-GB" b="1" dirty="0" smtClean="0"/>
              <a:t>Exams:</a:t>
            </a:r>
            <a:endParaRPr lang="en-GB" dirty="0"/>
          </a:p>
          <a:p>
            <a:pPr>
              <a:buFont typeface="Wingdings" panose="05000000000000000000" pitchFamily="2" charset="2"/>
              <a:buChar char="q"/>
            </a:pPr>
            <a:r>
              <a:rPr lang="en-GB" dirty="0" smtClean="0"/>
              <a:t>Invested </a:t>
            </a:r>
            <a:r>
              <a:rPr lang="en-GB" dirty="0"/>
              <a:t>3 full working days during final exams for meetings and scoring </a:t>
            </a:r>
            <a:r>
              <a:rPr lang="en-GB" dirty="0" smtClean="0"/>
              <a:t>sessions.</a:t>
            </a:r>
          </a:p>
          <a:p>
            <a:pPr>
              <a:buFont typeface="Wingdings" panose="05000000000000000000" pitchFamily="2" charset="2"/>
              <a:buChar char="q"/>
            </a:pPr>
            <a:r>
              <a:rPr lang="en-GB" dirty="0" smtClean="0"/>
              <a:t>Demonstrated </a:t>
            </a:r>
            <a:r>
              <a:rPr lang="en-GB" dirty="0"/>
              <a:t>commitment to project success despite academic demands.</a:t>
            </a:r>
          </a:p>
        </p:txBody>
      </p:sp>
      <p:sp>
        <p:nvSpPr>
          <p:cNvPr id="401" name="Google Shape;401;p40"/>
          <p:cNvSpPr txBox="1">
            <a:spLocks noGrp="1"/>
          </p:cNvSpPr>
          <p:nvPr>
            <p:ph type="subTitle" idx="5"/>
          </p:nvPr>
        </p:nvSpPr>
        <p:spPr>
          <a:xfrm>
            <a:off x="713225" y="1546550"/>
            <a:ext cx="3286200" cy="404700"/>
          </a:xfrm>
          <a:prstGeom prst="rect">
            <a:avLst/>
          </a:prstGeom>
        </p:spPr>
        <p:txBody>
          <a:bodyPr spcFirstLastPara="1" wrap="square" lIns="91425" tIns="91425" rIns="91425" bIns="91425" anchor="b" anchorCtr="0">
            <a:noAutofit/>
          </a:bodyPr>
          <a:lstStyle/>
          <a:p>
            <a:r>
              <a:rPr lang="en-GB" b="1" dirty="0"/>
              <a:t>Scoring Disagreement</a:t>
            </a:r>
          </a:p>
        </p:txBody>
      </p:sp>
      <p:sp>
        <p:nvSpPr>
          <p:cNvPr id="402" name="Google Shape;402;p40"/>
          <p:cNvSpPr txBox="1">
            <a:spLocks noGrp="1"/>
          </p:cNvSpPr>
          <p:nvPr>
            <p:ph type="subTitle" idx="7"/>
          </p:nvPr>
        </p:nvSpPr>
        <p:spPr>
          <a:xfrm>
            <a:off x="4698824" y="1338475"/>
            <a:ext cx="3633903" cy="404700"/>
          </a:xfrm>
          <a:prstGeom prst="rect">
            <a:avLst/>
          </a:prstGeom>
        </p:spPr>
        <p:txBody>
          <a:bodyPr spcFirstLastPara="1" wrap="square" lIns="91425" tIns="91425" rIns="91425" bIns="91425" anchor="b" anchorCtr="0">
            <a:noAutofit/>
          </a:bodyPr>
          <a:lstStyle/>
          <a:p>
            <a:r>
              <a:rPr lang="en-GB" b="1" dirty="0"/>
              <a:t>Annotation Protocol Update</a:t>
            </a:r>
          </a:p>
        </p:txBody>
      </p:sp>
      <p:sp>
        <p:nvSpPr>
          <p:cNvPr id="403" name="Google Shape;403;p40"/>
          <p:cNvSpPr txBox="1">
            <a:spLocks noGrp="1"/>
          </p:cNvSpPr>
          <p:nvPr>
            <p:ph type="subTitle" idx="8"/>
          </p:nvPr>
        </p:nvSpPr>
        <p:spPr>
          <a:xfrm>
            <a:off x="4595697" y="2708259"/>
            <a:ext cx="4245795" cy="633647"/>
          </a:xfrm>
          <a:prstGeom prst="rect">
            <a:avLst/>
          </a:prstGeom>
        </p:spPr>
        <p:txBody>
          <a:bodyPr spcFirstLastPara="1" wrap="square" lIns="91425" tIns="91425" rIns="91425" bIns="91425" anchor="b" anchorCtr="0">
            <a:noAutofit/>
          </a:bodyPr>
          <a:lstStyle/>
          <a:p>
            <a:r>
              <a:rPr lang="en-GB" b="1" dirty="0"/>
              <a:t>Commitment to Project Completion</a:t>
            </a:r>
          </a:p>
        </p:txBody>
      </p:sp>
      <p:sp>
        <p:nvSpPr>
          <p:cNvPr id="13" name="Google Shape;287;p33"/>
          <p:cNvSpPr txBox="1">
            <a:spLocks/>
          </p:cNvSpPr>
          <p:nvPr/>
        </p:nvSpPr>
        <p:spPr>
          <a:xfrm>
            <a:off x="1216359" y="4639614"/>
            <a:ext cx="6250033" cy="414600"/>
          </a:xfrm>
          <a:prstGeom prst="rect">
            <a:avLst/>
          </a:prstGeom>
          <a:solidFill>
            <a:schemeClr val="bg2"/>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1pPr>
            <a:lvl2pPr marL="914400" marR="0" lvl="1"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2pPr>
            <a:lvl3pPr marL="1371600" marR="0" lvl="2"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3pPr>
            <a:lvl4pPr marL="1828800" marR="0" lvl="3"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4pPr>
            <a:lvl5pPr marL="2286000" marR="0" lvl="4"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5pPr>
            <a:lvl6pPr marL="2743200" marR="0" lvl="5"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6pPr>
            <a:lvl7pPr marL="3200400" marR="0" lvl="6"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7pPr>
            <a:lvl8pPr marL="3657600" marR="0" lvl="7"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8pPr>
            <a:lvl9pPr marL="4114800" marR="0" lvl="8" indent="-304800" algn="ctr" rtl="0">
              <a:lnSpc>
                <a:spcPct val="100000"/>
              </a:lnSpc>
              <a:spcBef>
                <a:spcPts val="0"/>
              </a:spcBef>
              <a:spcAft>
                <a:spcPts val="0"/>
              </a:spcAft>
              <a:buClr>
                <a:schemeClr val="dk1"/>
              </a:buClr>
              <a:buSzPts val="1200"/>
              <a:buFont typeface="Raleway Medium"/>
              <a:buNone/>
              <a:defRPr sz="1200" b="0" i="0" u="none" strike="noStrike" cap="none">
                <a:solidFill>
                  <a:schemeClr val="dk1"/>
                </a:solidFill>
                <a:latin typeface="Raleway Medium"/>
                <a:ea typeface="Raleway Medium"/>
                <a:cs typeface="Raleway Medium"/>
                <a:sym typeface="Raleway Medium"/>
              </a:defRPr>
            </a:lvl9pPr>
          </a:lstStyle>
          <a:p>
            <a:pPr algn="ctr"/>
            <a:r>
              <a:rPr lang="en-US" dirty="0" smtClean="0"/>
              <a:t>Final annotations, Meta Data and Scoring: </a:t>
            </a:r>
            <a:r>
              <a:rPr lang="en-US" dirty="0" smtClean="0">
                <a:hlinkClick r:id="rId3"/>
              </a:rPr>
              <a:t>Excel Spreadsheet </a:t>
            </a:r>
            <a:endParaRPr lang="en-GB" dirty="0"/>
          </a:p>
        </p:txBody>
      </p:sp>
    </p:spTree>
    <p:extLst>
      <p:ext uri="{BB962C8B-B14F-4D97-AF65-F5344CB8AC3E}">
        <p14:creationId xmlns:p14="http://schemas.microsoft.com/office/powerpoint/2010/main" val="41092584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40"/>
          <p:cNvSpPr txBox="1">
            <a:spLocks noGrp="1"/>
          </p:cNvSpPr>
          <p:nvPr>
            <p:ph type="title"/>
          </p:nvPr>
        </p:nvSpPr>
        <p:spPr>
          <a:xfrm>
            <a:off x="651248" y="536033"/>
            <a:ext cx="8492752" cy="572700"/>
          </a:xfrm>
          <a:prstGeom prst="rect">
            <a:avLst/>
          </a:prstGeom>
        </p:spPr>
        <p:txBody>
          <a:bodyPr spcFirstLastPara="1" wrap="square" lIns="91425" tIns="91425" rIns="91425" bIns="91425" anchor="t" anchorCtr="0">
            <a:noAutofit/>
          </a:bodyPr>
          <a:lstStyle/>
          <a:p>
            <a:r>
              <a:rPr lang="en-GB" sz="2000" dirty="0"/>
              <a:t>scoring criteria for a single leg Romanian Deadlift (RDL) </a:t>
            </a:r>
            <a:r>
              <a:rPr lang="en-GB" sz="2000" dirty="0" smtClean="0"/>
              <a:t>exercise</a:t>
            </a:r>
            <a:endParaRPr lang="en-GB" sz="2000" b="1" dirty="0"/>
          </a:p>
        </p:txBody>
      </p:sp>
      <p:sp>
        <p:nvSpPr>
          <p:cNvPr id="37" name="Google Shape;397;p40"/>
          <p:cNvSpPr txBox="1">
            <a:spLocks noGrp="1"/>
          </p:cNvSpPr>
          <p:nvPr>
            <p:ph type="subTitle" idx="1"/>
          </p:nvPr>
        </p:nvSpPr>
        <p:spPr>
          <a:xfrm>
            <a:off x="4897624" y="822383"/>
            <a:ext cx="4525505" cy="4345337"/>
          </a:xfrm>
          <a:prstGeom prst="rect">
            <a:avLst/>
          </a:prstGeom>
        </p:spPr>
        <p:txBody>
          <a:bodyPr spcFirstLastPara="1" wrap="square" lIns="91425" tIns="91425" rIns="91425" bIns="91425" anchor="t" anchorCtr="0">
            <a:noAutofit/>
          </a:bodyPr>
          <a:lstStyle/>
          <a:p>
            <a:pPr marL="152400" indent="0"/>
            <a:r>
              <a:rPr lang="en-GB" sz="1100" b="1" dirty="0"/>
              <a:t>Stance (2 points</a:t>
            </a:r>
            <a:r>
              <a:rPr lang="en-GB" sz="1100" b="1" dirty="0" smtClean="0"/>
              <a:t>):</a:t>
            </a:r>
            <a:endParaRPr lang="en-GB" sz="1100" b="1" dirty="0" smtClean="0"/>
          </a:p>
          <a:p>
            <a:pPr>
              <a:buFont typeface="Arial" panose="020B0604020202020204" pitchFamily="34" charset="0"/>
              <a:buChar char="•"/>
            </a:pPr>
            <a:r>
              <a:rPr lang="en-GB" sz="1100" dirty="0" smtClean="0"/>
              <a:t>Feet </a:t>
            </a:r>
            <a:r>
              <a:rPr lang="en-GB" sz="1100" dirty="0"/>
              <a:t>shoulder-width apart: </a:t>
            </a:r>
            <a:r>
              <a:rPr lang="en-GB" sz="1100" dirty="0" smtClean="0"/>
              <a:t>0.5 points</a:t>
            </a:r>
          </a:p>
          <a:p>
            <a:pPr>
              <a:buFont typeface="Arial" panose="020B0604020202020204" pitchFamily="34" charset="0"/>
              <a:buChar char="•"/>
            </a:pPr>
            <a:r>
              <a:rPr lang="en-GB" sz="1100" dirty="0" smtClean="0"/>
              <a:t>Straight </a:t>
            </a:r>
            <a:r>
              <a:rPr lang="en-GB" sz="1100" dirty="0"/>
              <a:t>back: 0.5 </a:t>
            </a:r>
            <a:r>
              <a:rPr lang="en-GB" sz="1100" dirty="0" smtClean="0"/>
              <a:t>points</a:t>
            </a:r>
          </a:p>
          <a:p>
            <a:pPr>
              <a:buFont typeface="Arial" panose="020B0604020202020204" pitchFamily="34" charset="0"/>
              <a:buChar char="•"/>
            </a:pPr>
            <a:r>
              <a:rPr lang="en-GB" sz="1100" dirty="0" smtClean="0"/>
              <a:t>Tight </a:t>
            </a:r>
            <a:r>
              <a:rPr lang="en-GB" sz="1100" dirty="0"/>
              <a:t>abs: 0.5 </a:t>
            </a:r>
            <a:r>
              <a:rPr lang="en-GB" sz="1100" dirty="0" smtClean="0"/>
              <a:t>points</a:t>
            </a:r>
          </a:p>
          <a:p>
            <a:pPr>
              <a:buFont typeface="Arial" panose="020B0604020202020204" pitchFamily="34" charset="0"/>
              <a:buChar char="•"/>
            </a:pPr>
            <a:r>
              <a:rPr lang="en-GB" sz="1100" dirty="0" smtClean="0"/>
              <a:t>Neutral </a:t>
            </a:r>
            <a:r>
              <a:rPr lang="en-GB" sz="1100" dirty="0"/>
              <a:t>position: 0.5 </a:t>
            </a:r>
            <a:r>
              <a:rPr lang="en-GB" sz="1100" dirty="0" smtClean="0"/>
              <a:t>points</a:t>
            </a:r>
          </a:p>
          <a:p>
            <a:pPr marL="152400" indent="0"/>
            <a:r>
              <a:rPr lang="en-GB" sz="1100" b="1" dirty="0" smtClean="0"/>
              <a:t>Way </a:t>
            </a:r>
            <a:r>
              <a:rPr lang="en-GB" sz="1100" b="1" dirty="0"/>
              <a:t>Down </a:t>
            </a:r>
            <a:r>
              <a:rPr lang="en-GB" sz="1100" b="1" dirty="0" smtClean="0"/>
              <a:t>(</a:t>
            </a:r>
            <a:r>
              <a:rPr lang="en-GB" sz="1100" b="1" dirty="0" smtClean="0"/>
              <a:t>5</a:t>
            </a:r>
            <a:r>
              <a:rPr lang="en-GB" sz="1100" b="1" dirty="0" smtClean="0"/>
              <a:t> </a:t>
            </a:r>
            <a:r>
              <a:rPr lang="en-GB" sz="1100" b="1" dirty="0"/>
              <a:t>points</a:t>
            </a:r>
            <a:r>
              <a:rPr lang="en-GB" sz="1100" b="1" dirty="0" smtClean="0"/>
              <a:t>):</a:t>
            </a:r>
            <a:endParaRPr lang="en-GB" sz="1100" b="1" dirty="0" smtClean="0"/>
          </a:p>
          <a:p>
            <a:pPr>
              <a:buFont typeface="Arial" panose="020B0604020202020204" pitchFamily="34" charset="0"/>
              <a:buChar char="•"/>
            </a:pPr>
            <a:r>
              <a:rPr lang="en-GB" sz="1100" dirty="0" smtClean="0"/>
              <a:t>Step </a:t>
            </a:r>
            <a:r>
              <a:rPr lang="en-GB" sz="1100" dirty="0"/>
              <a:t>forward: 0.5 </a:t>
            </a:r>
            <a:r>
              <a:rPr lang="en-GB" sz="1100" dirty="0" smtClean="0"/>
              <a:t>points</a:t>
            </a:r>
          </a:p>
          <a:p>
            <a:pPr>
              <a:buFont typeface="Arial" panose="020B0604020202020204" pitchFamily="34" charset="0"/>
              <a:buChar char="•"/>
            </a:pPr>
            <a:r>
              <a:rPr lang="en-GB" sz="1100" dirty="0" smtClean="0"/>
              <a:t>Weight </a:t>
            </a:r>
            <a:r>
              <a:rPr lang="en-GB" sz="1100" dirty="0"/>
              <a:t>on the heel of the front foot: 0.5 </a:t>
            </a:r>
            <a:r>
              <a:rPr lang="en-GB" sz="1100" dirty="0" smtClean="0"/>
              <a:t>points</a:t>
            </a:r>
          </a:p>
          <a:p>
            <a:pPr>
              <a:buFont typeface="Arial" panose="020B0604020202020204" pitchFamily="34" charset="0"/>
              <a:buChar char="•"/>
            </a:pPr>
            <a:r>
              <a:rPr lang="en-GB" sz="1100" dirty="0" smtClean="0"/>
              <a:t>Move </a:t>
            </a:r>
            <a:r>
              <a:rPr lang="en-GB" sz="1100" dirty="0"/>
              <a:t>torso down: 0.5 </a:t>
            </a:r>
            <a:r>
              <a:rPr lang="en-GB" sz="1100" dirty="0" smtClean="0"/>
              <a:t>points</a:t>
            </a:r>
          </a:p>
          <a:p>
            <a:pPr>
              <a:buFont typeface="Arial" panose="020B0604020202020204" pitchFamily="34" charset="0"/>
              <a:buChar char="•"/>
            </a:pPr>
            <a:r>
              <a:rPr lang="en-GB" sz="1100" dirty="0" smtClean="0"/>
              <a:t>Push </a:t>
            </a:r>
            <a:r>
              <a:rPr lang="en-GB" sz="1100" dirty="0"/>
              <a:t>hips backwards: 0.5 </a:t>
            </a:r>
            <a:r>
              <a:rPr lang="en-GB" sz="1100" dirty="0" smtClean="0"/>
              <a:t>points</a:t>
            </a:r>
          </a:p>
          <a:p>
            <a:pPr>
              <a:buFont typeface="Arial" panose="020B0604020202020204" pitchFamily="34" charset="0"/>
              <a:buChar char="•"/>
            </a:pPr>
            <a:r>
              <a:rPr lang="en-GB" sz="1100" dirty="0" smtClean="0"/>
              <a:t>Full </a:t>
            </a:r>
            <a:r>
              <a:rPr lang="en-GB" sz="1100" dirty="0"/>
              <a:t>back leg extended straight: 0.5 </a:t>
            </a:r>
            <a:r>
              <a:rPr lang="en-GB" sz="1100" dirty="0" smtClean="0"/>
              <a:t>points</a:t>
            </a:r>
          </a:p>
          <a:p>
            <a:pPr>
              <a:buFont typeface="Arial" panose="020B0604020202020204" pitchFamily="34" charset="0"/>
              <a:buChar char="•"/>
            </a:pPr>
            <a:r>
              <a:rPr lang="en-GB" sz="1100" dirty="0" smtClean="0"/>
              <a:t>Cross </a:t>
            </a:r>
            <a:r>
              <a:rPr lang="en-GB" sz="1100" dirty="0"/>
              <a:t>arms and legs movement: 0.5 </a:t>
            </a:r>
            <a:r>
              <a:rPr lang="en-GB" sz="1100" dirty="0" smtClean="0"/>
              <a:t>points</a:t>
            </a:r>
          </a:p>
          <a:p>
            <a:pPr>
              <a:buFont typeface="Arial" panose="020B0604020202020204" pitchFamily="34" charset="0"/>
              <a:buChar char="•"/>
            </a:pPr>
            <a:r>
              <a:rPr lang="en-GB" sz="1100" dirty="0" smtClean="0"/>
              <a:t>Supported </a:t>
            </a:r>
            <a:r>
              <a:rPr lang="en-GB" sz="1100" dirty="0"/>
              <a:t>arm to the side: 0.5 </a:t>
            </a:r>
            <a:r>
              <a:rPr lang="en-GB" sz="1100" dirty="0" smtClean="0"/>
              <a:t>points</a:t>
            </a:r>
          </a:p>
          <a:p>
            <a:pPr>
              <a:buFont typeface="Arial" panose="020B0604020202020204" pitchFamily="34" charset="0"/>
              <a:buChar char="•"/>
            </a:pPr>
            <a:r>
              <a:rPr lang="en-GB" sz="1100" dirty="0" smtClean="0"/>
              <a:t>Balance</a:t>
            </a:r>
            <a:r>
              <a:rPr lang="en-GB" sz="1100" dirty="0"/>
              <a:t>: 0.5 </a:t>
            </a:r>
            <a:r>
              <a:rPr lang="en-GB" sz="1100" dirty="0" smtClean="0"/>
              <a:t>points</a:t>
            </a:r>
          </a:p>
          <a:p>
            <a:pPr>
              <a:buFont typeface="Arial" panose="020B0604020202020204" pitchFamily="34" charset="0"/>
              <a:buChar char="•"/>
            </a:pPr>
            <a:r>
              <a:rPr lang="en-GB" sz="1100" dirty="0" smtClean="0"/>
              <a:t>Neutral </a:t>
            </a:r>
            <a:r>
              <a:rPr lang="en-GB" sz="1100" dirty="0"/>
              <a:t>neck position: 0.5 </a:t>
            </a:r>
            <a:r>
              <a:rPr lang="en-GB" sz="1100" dirty="0" smtClean="0"/>
              <a:t>points</a:t>
            </a:r>
          </a:p>
          <a:p>
            <a:pPr>
              <a:buFont typeface="Arial" panose="020B0604020202020204" pitchFamily="34" charset="0"/>
              <a:buChar char="•"/>
            </a:pPr>
            <a:r>
              <a:rPr lang="en-GB" sz="1100" dirty="0" smtClean="0"/>
              <a:t>Support </a:t>
            </a:r>
            <a:r>
              <a:rPr lang="en-GB" sz="1100" dirty="0"/>
              <a:t>knee bent 15-20°: 0.5 </a:t>
            </a:r>
            <a:r>
              <a:rPr lang="en-GB" sz="1100" dirty="0" smtClean="0"/>
              <a:t>points</a:t>
            </a:r>
          </a:p>
          <a:p>
            <a:pPr marL="152400" indent="0"/>
            <a:r>
              <a:rPr lang="en-GB" sz="1100" b="1" dirty="0" smtClean="0"/>
              <a:t>Way </a:t>
            </a:r>
            <a:r>
              <a:rPr lang="en-GB" sz="1100" b="1" dirty="0"/>
              <a:t>Up (2 points</a:t>
            </a:r>
            <a:r>
              <a:rPr lang="en-GB" sz="1100" b="1" dirty="0" smtClean="0"/>
              <a:t>):</a:t>
            </a:r>
          </a:p>
          <a:p>
            <a:pPr>
              <a:buFont typeface="Arial" panose="020B0604020202020204" pitchFamily="34" charset="0"/>
              <a:buChar char="•"/>
            </a:pPr>
            <a:r>
              <a:rPr lang="en-GB" sz="1100" dirty="0" smtClean="0"/>
              <a:t>Neutral </a:t>
            </a:r>
            <a:r>
              <a:rPr lang="en-GB" sz="1100" dirty="0"/>
              <a:t>neck position: 0.5 </a:t>
            </a:r>
            <a:r>
              <a:rPr lang="en-GB" sz="1100" dirty="0" smtClean="0"/>
              <a:t>points</a:t>
            </a:r>
          </a:p>
          <a:p>
            <a:pPr>
              <a:buFont typeface="Arial" panose="020B0604020202020204" pitchFamily="34" charset="0"/>
              <a:buChar char="•"/>
            </a:pPr>
            <a:r>
              <a:rPr lang="en-GB" sz="1100" dirty="0" smtClean="0"/>
              <a:t>Tight </a:t>
            </a:r>
            <a:r>
              <a:rPr lang="en-GB" sz="1100" dirty="0"/>
              <a:t>abs: 0.5 </a:t>
            </a:r>
            <a:r>
              <a:rPr lang="en-GB" sz="1100" dirty="0" smtClean="0"/>
              <a:t>points</a:t>
            </a:r>
          </a:p>
          <a:p>
            <a:pPr>
              <a:buFont typeface="Arial" panose="020B0604020202020204" pitchFamily="34" charset="0"/>
              <a:buChar char="•"/>
            </a:pPr>
            <a:r>
              <a:rPr lang="en-GB" sz="1100" dirty="0" smtClean="0"/>
              <a:t>Slow </a:t>
            </a:r>
            <a:r>
              <a:rPr lang="en-GB" sz="1100" dirty="0"/>
              <a:t>reverse movement: 0.5 </a:t>
            </a:r>
            <a:r>
              <a:rPr lang="en-GB" sz="1100" dirty="0" smtClean="0"/>
              <a:t>points</a:t>
            </a:r>
          </a:p>
          <a:p>
            <a:pPr>
              <a:buFont typeface="Arial" panose="020B0604020202020204" pitchFamily="34" charset="0"/>
              <a:buChar char="•"/>
            </a:pPr>
            <a:r>
              <a:rPr lang="en-GB" sz="1100" dirty="0" smtClean="0"/>
              <a:t>Balance </a:t>
            </a:r>
            <a:r>
              <a:rPr lang="en-GB" sz="1100" dirty="0"/>
              <a:t>straight back leg: 0.5 </a:t>
            </a:r>
            <a:r>
              <a:rPr lang="en-GB" sz="1100" dirty="0" smtClean="0"/>
              <a:t>points</a:t>
            </a:r>
          </a:p>
          <a:p>
            <a:pPr marL="152400" indent="0"/>
            <a:r>
              <a:rPr lang="en-GB" sz="1100" b="1" dirty="0" smtClean="0"/>
              <a:t>Breathing </a:t>
            </a:r>
            <a:r>
              <a:rPr lang="en-GB" sz="1100" b="1" dirty="0"/>
              <a:t>(0.5 points</a:t>
            </a:r>
            <a:r>
              <a:rPr lang="en-GB" sz="1100" b="1" dirty="0" smtClean="0"/>
              <a:t>):</a:t>
            </a:r>
            <a:endParaRPr lang="en-GB" sz="1100" b="1" dirty="0" smtClean="0"/>
          </a:p>
          <a:p>
            <a:pPr>
              <a:buFont typeface="Arial" panose="020B0604020202020204" pitchFamily="34" charset="0"/>
              <a:buChar char="•"/>
            </a:pPr>
            <a:r>
              <a:rPr lang="en-GB" sz="1100" dirty="0" smtClean="0"/>
              <a:t>Breathing </a:t>
            </a:r>
            <a:r>
              <a:rPr lang="en-GB" sz="1100" dirty="0"/>
              <a:t>at the stance: 0.5 </a:t>
            </a:r>
            <a:r>
              <a:rPr lang="en-GB" sz="1100" dirty="0" smtClean="0"/>
              <a:t>points</a:t>
            </a:r>
          </a:p>
          <a:p>
            <a:pPr marL="152400" indent="0"/>
            <a:r>
              <a:rPr lang="en-GB" sz="1100" b="1" dirty="0" smtClean="0"/>
              <a:t>Smooth </a:t>
            </a:r>
            <a:r>
              <a:rPr lang="en-GB" sz="1100" b="1" dirty="0"/>
              <a:t>and Steady Rhythm (0.5 points</a:t>
            </a:r>
            <a:r>
              <a:rPr lang="en-GB" sz="1100" b="1" dirty="0" smtClean="0"/>
              <a:t>)</a:t>
            </a:r>
          </a:p>
          <a:p>
            <a:pPr>
              <a:buFont typeface="Arial" panose="020B0604020202020204" pitchFamily="34" charset="0"/>
              <a:buChar char="•"/>
            </a:pPr>
            <a:r>
              <a:rPr lang="en-GB" sz="1100" dirty="0" smtClean="0"/>
              <a:t>Smooth </a:t>
            </a:r>
            <a:r>
              <a:rPr lang="en-GB" sz="1100" dirty="0"/>
              <a:t>and steady rhythm: 0.5 points</a:t>
            </a:r>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8440" y="996577"/>
            <a:ext cx="2224007" cy="3887534"/>
          </a:xfrm>
          <a:prstGeom prst="rect">
            <a:avLst/>
          </a:prstGeom>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69277"/>
            <a:ext cx="2828440" cy="2723754"/>
          </a:xfrm>
          <a:prstGeom prst="rect">
            <a:avLst/>
          </a:prstGeom>
        </p:spPr>
      </p:pic>
    </p:spTree>
    <p:extLst>
      <p:ext uri="{BB962C8B-B14F-4D97-AF65-F5344CB8AC3E}">
        <p14:creationId xmlns:p14="http://schemas.microsoft.com/office/powerpoint/2010/main" val="2019593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40"/>
          <p:cNvSpPr txBox="1">
            <a:spLocks noGrp="1"/>
          </p:cNvSpPr>
          <p:nvPr>
            <p:ph type="title"/>
          </p:nvPr>
        </p:nvSpPr>
        <p:spPr>
          <a:xfrm>
            <a:off x="651248" y="536033"/>
            <a:ext cx="8492752" cy="572700"/>
          </a:xfrm>
          <a:prstGeom prst="rect">
            <a:avLst/>
          </a:prstGeom>
        </p:spPr>
        <p:txBody>
          <a:bodyPr spcFirstLastPara="1" wrap="square" lIns="91425" tIns="91425" rIns="91425" bIns="91425" anchor="t" anchorCtr="0">
            <a:noAutofit/>
          </a:bodyPr>
          <a:lstStyle/>
          <a:p>
            <a:r>
              <a:rPr lang="en-GB" sz="2000" dirty="0"/>
              <a:t>scoring criteria for the lunges exercise:</a:t>
            </a:r>
            <a:endParaRPr lang="en-GB" sz="2000" b="1" dirty="0"/>
          </a:p>
        </p:txBody>
      </p:sp>
      <p:sp>
        <p:nvSpPr>
          <p:cNvPr id="37" name="Google Shape;397;p40"/>
          <p:cNvSpPr txBox="1">
            <a:spLocks noGrp="1"/>
          </p:cNvSpPr>
          <p:nvPr>
            <p:ph type="subTitle" idx="1"/>
          </p:nvPr>
        </p:nvSpPr>
        <p:spPr>
          <a:xfrm>
            <a:off x="4471262" y="883404"/>
            <a:ext cx="4672738" cy="4345337"/>
          </a:xfrm>
          <a:prstGeom prst="rect">
            <a:avLst/>
          </a:prstGeom>
        </p:spPr>
        <p:txBody>
          <a:bodyPr spcFirstLastPara="1" wrap="square" lIns="91425" tIns="91425" rIns="91425" bIns="91425" anchor="t" anchorCtr="0">
            <a:noAutofit/>
          </a:bodyPr>
          <a:lstStyle/>
          <a:p>
            <a:pPr marL="152400" indent="0"/>
            <a:r>
              <a:rPr lang="en-GB" sz="1100" b="1" dirty="0"/>
              <a:t>Stance (2.5 points</a:t>
            </a:r>
            <a:r>
              <a:rPr lang="en-GB" sz="1100" b="1" dirty="0" smtClean="0"/>
              <a:t>):</a:t>
            </a:r>
            <a:endParaRPr lang="en-GB" sz="1100" b="1" dirty="0" smtClean="0"/>
          </a:p>
          <a:p>
            <a:pPr>
              <a:buFont typeface="Arial" panose="020B0604020202020204" pitchFamily="34" charset="0"/>
              <a:buChar char="•"/>
            </a:pPr>
            <a:r>
              <a:rPr lang="en-GB" sz="1100" dirty="0" smtClean="0"/>
              <a:t>Heels </a:t>
            </a:r>
            <a:r>
              <a:rPr lang="en-GB" sz="1100" dirty="0"/>
              <a:t>shoulder-width apart: 0.5 points (F</a:t>
            </a:r>
            <a:r>
              <a:rPr lang="en-GB" sz="1100" dirty="0" smtClean="0"/>
              <a:t>)</a:t>
            </a:r>
          </a:p>
          <a:p>
            <a:pPr>
              <a:buFont typeface="Arial" panose="020B0604020202020204" pitchFamily="34" charset="0"/>
              <a:buChar char="•"/>
            </a:pPr>
            <a:r>
              <a:rPr lang="en-GB" sz="1100" dirty="0" smtClean="0"/>
              <a:t>Straight </a:t>
            </a:r>
            <a:r>
              <a:rPr lang="en-GB" sz="1100" dirty="0"/>
              <a:t>back: 0.5 points (L</a:t>
            </a:r>
            <a:r>
              <a:rPr lang="en-GB" sz="1100" dirty="0" smtClean="0"/>
              <a:t>)</a:t>
            </a:r>
          </a:p>
          <a:p>
            <a:pPr>
              <a:buFont typeface="Arial" panose="020B0604020202020204" pitchFamily="34" charset="0"/>
              <a:buChar char="•"/>
            </a:pPr>
            <a:r>
              <a:rPr lang="en-GB" sz="1100" dirty="0" smtClean="0"/>
              <a:t>Tight </a:t>
            </a:r>
            <a:r>
              <a:rPr lang="en-GB" sz="1100" dirty="0"/>
              <a:t>abs: 0.5 points (L</a:t>
            </a:r>
            <a:r>
              <a:rPr lang="en-GB" sz="1100" dirty="0" smtClean="0"/>
              <a:t>)</a:t>
            </a:r>
          </a:p>
          <a:p>
            <a:pPr>
              <a:buFont typeface="Arial" panose="020B0604020202020204" pitchFamily="34" charset="0"/>
              <a:buChar char="•"/>
            </a:pPr>
            <a:r>
              <a:rPr lang="en-GB" sz="1100" dirty="0" smtClean="0"/>
              <a:t>Chest </a:t>
            </a:r>
            <a:r>
              <a:rPr lang="en-GB" sz="1100" dirty="0"/>
              <a:t>up: 0.5 points (L</a:t>
            </a:r>
            <a:r>
              <a:rPr lang="en-GB" sz="1100" dirty="0" smtClean="0"/>
              <a:t>)</a:t>
            </a:r>
          </a:p>
          <a:p>
            <a:pPr>
              <a:buFont typeface="Arial" panose="020B0604020202020204" pitchFamily="34" charset="0"/>
              <a:buChar char="•"/>
            </a:pPr>
            <a:r>
              <a:rPr lang="en-GB" sz="1100" dirty="0" smtClean="0"/>
              <a:t>Head </a:t>
            </a:r>
            <a:r>
              <a:rPr lang="en-GB" sz="1100" dirty="0"/>
              <a:t>looking forward: 0.5 points (F</a:t>
            </a:r>
            <a:r>
              <a:rPr lang="en-GB" sz="1100" dirty="0" smtClean="0"/>
              <a:t>)</a:t>
            </a:r>
          </a:p>
          <a:p>
            <a:pPr marL="152400" indent="0"/>
            <a:r>
              <a:rPr lang="en-GB" sz="1100" b="1" dirty="0" smtClean="0"/>
              <a:t>Way </a:t>
            </a:r>
            <a:r>
              <a:rPr lang="en-GB" sz="1100" b="1" dirty="0"/>
              <a:t>Down (4 points</a:t>
            </a:r>
            <a:r>
              <a:rPr lang="en-GB" sz="1100" b="1" dirty="0" smtClean="0"/>
              <a:t>):</a:t>
            </a:r>
            <a:endParaRPr lang="en-GB" sz="1100" b="1" dirty="0" smtClean="0"/>
          </a:p>
          <a:p>
            <a:pPr>
              <a:buFont typeface="Arial" panose="020B0604020202020204" pitchFamily="34" charset="0"/>
              <a:buChar char="•"/>
            </a:pPr>
            <a:r>
              <a:rPr lang="en-GB" sz="1100" dirty="0" smtClean="0"/>
              <a:t>Step </a:t>
            </a:r>
            <a:r>
              <a:rPr lang="en-GB" sz="1100" dirty="0"/>
              <a:t>forward: 0.5 points (L</a:t>
            </a:r>
            <a:r>
              <a:rPr lang="en-GB" sz="1100" dirty="0" smtClean="0"/>
              <a:t>)</a:t>
            </a:r>
          </a:p>
          <a:p>
            <a:pPr>
              <a:buFont typeface="Arial" panose="020B0604020202020204" pitchFamily="34" charset="0"/>
              <a:buChar char="•"/>
            </a:pPr>
            <a:r>
              <a:rPr lang="en-GB" sz="1100" dirty="0" smtClean="0"/>
              <a:t>Bend </a:t>
            </a:r>
            <a:r>
              <a:rPr lang="en-GB" sz="1100" dirty="0"/>
              <a:t>knees slowly 90°: 0.5 points (L</a:t>
            </a:r>
            <a:r>
              <a:rPr lang="en-GB" sz="1100" dirty="0" smtClean="0"/>
              <a:t>)</a:t>
            </a:r>
          </a:p>
          <a:p>
            <a:pPr>
              <a:buFont typeface="Arial" panose="020B0604020202020204" pitchFamily="34" charset="0"/>
              <a:buChar char="•"/>
            </a:pPr>
            <a:r>
              <a:rPr lang="en-GB" sz="1100" dirty="0" smtClean="0"/>
              <a:t>Back </a:t>
            </a:r>
            <a:r>
              <a:rPr lang="en-GB" sz="1100" dirty="0"/>
              <a:t>knee is just above the floor: 0.5 points (L</a:t>
            </a:r>
            <a:r>
              <a:rPr lang="en-GB" sz="1100" dirty="0" smtClean="0"/>
              <a:t>)</a:t>
            </a:r>
          </a:p>
          <a:p>
            <a:pPr>
              <a:buFont typeface="Arial" panose="020B0604020202020204" pitchFamily="34" charset="0"/>
              <a:buChar char="•"/>
            </a:pPr>
            <a:r>
              <a:rPr lang="en-GB" sz="1100" dirty="0" smtClean="0"/>
              <a:t>Swinging </a:t>
            </a:r>
            <a:r>
              <a:rPr lang="en-GB" sz="1100" dirty="0"/>
              <a:t>arms: 0.5 points (F</a:t>
            </a:r>
            <a:r>
              <a:rPr lang="en-GB" sz="1100" dirty="0" smtClean="0"/>
              <a:t>)</a:t>
            </a:r>
          </a:p>
          <a:p>
            <a:pPr>
              <a:buFont typeface="Arial" panose="020B0604020202020204" pitchFamily="34" charset="0"/>
              <a:buChar char="•"/>
            </a:pPr>
            <a:r>
              <a:rPr lang="en-GB" sz="1100" dirty="0" smtClean="0"/>
              <a:t>Body </a:t>
            </a:r>
            <a:r>
              <a:rPr lang="en-GB" sz="1100" dirty="0"/>
              <a:t>weight on the heel of the front foot: 0.5 points (L</a:t>
            </a:r>
            <a:r>
              <a:rPr lang="en-GB" sz="1100" dirty="0" smtClean="0"/>
              <a:t>)</a:t>
            </a:r>
          </a:p>
          <a:p>
            <a:pPr>
              <a:buFont typeface="Arial" panose="020B0604020202020204" pitchFamily="34" charset="0"/>
              <a:buChar char="•"/>
            </a:pPr>
            <a:r>
              <a:rPr lang="en-GB" sz="1100" dirty="0" smtClean="0"/>
              <a:t>Front </a:t>
            </a:r>
            <a:r>
              <a:rPr lang="en-GB" sz="1100" dirty="0"/>
              <a:t>foot is parallel with the back foot, not on one line with the back foot: 0.5 points (F</a:t>
            </a:r>
            <a:r>
              <a:rPr lang="en-GB" sz="1100" dirty="0" smtClean="0"/>
              <a:t>)</a:t>
            </a:r>
          </a:p>
          <a:p>
            <a:pPr>
              <a:buFont typeface="Arial" panose="020B0604020202020204" pitchFamily="34" charset="0"/>
              <a:buChar char="•"/>
            </a:pPr>
            <a:r>
              <a:rPr lang="en-GB" sz="1100" dirty="0" smtClean="0"/>
              <a:t>Balanced </a:t>
            </a:r>
            <a:r>
              <a:rPr lang="en-GB" sz="1100" dirty="0"/>
              <a:t>position: 0.5 points (F</a:t>
            </a:r>
            <a:r>
              <a:rPr lang="en-GB" sz="1100" dirty="0" smtClean="0"/>
              <a:t>)</a:t>
            </a:r>
          </a:p>
          <a:p>
            <a:pPr>
              <a:buFont typeface="Arial" panose="020B0604020202020204" pitchFamily="34" charset="0"/>
              <a:buChar char="•"/>
            </a:pPr>
            <a:r>
              <a:rPr lang="en-GB" sz="1100" dirty="0" smtClean="0"/>
              <a:t>Head </a:t>
            </a:r>
            <a:r>
              <a:rPr lang="en-GB" sz="1100" dirty="0"/>
              <a:t>looking forward: 0.5 points (F</a:t>
            </a:r>
            <a:r>
              <a:rPr lang="en-GB" sz="1100" dirty="0" smtClean="0"/>
              <a:t>)</a:t>
            </a:r>
          </a:p>
          <a:p>
            <a:pPr marL="152400" indent="0"/>
            <a:r>
              <a:rPr lang="en-GB" sz="1100" b="1" dirty="0" smtClean="0"/>
              <a:t>Way </a:t>
            </a:r>
            <a:r>
              <a:rPr lang="en-GB" sz="1100" b="1" dirty="0"/>
              <a:t>Up (2.5 points</a:t>
            </a:r>
            <a:r>
              <a:rPr lang="en-GB" sz="1100" b="1" dirty="0" smtClean="0"/>
              <a:t>):</a:t>
            </a:r>
            <a:endParaRPr lang="en-GB" sz="1100" b="1" dirty="0" smtClean="0"/>
          </a:p>
          <a:p>
            <a:pPr>
              <a:buFont typeface="Arial" panose="020B0604020202020204" pitchFamily="34" charset="0"/>
              <a:buChar char="•"/>
            </a:pPr>
            <a:r>
              <a:rPr lang="en-GB" sz="1100" dirty="0" smtClean="0"/>
              <a:t>Push </a:t>
            </a:r>
            <a:r>
              <a:rPr lang="en-GB" sz="1100" dirty="0"/>
              <a:t>with the front foot: 0.5 points (L</a:t>
            </a:r>
            <a:r>
              <a:rPr lang="en-GB" sz="1100" dirty="0" smtClean="0"/>
              <a:t>)</a:t>
            </a:r>
          </a:p>
          <a:p>
            <a:pPr>
              <a:buFont typeface="Arial" panose="020B0604020202020204" pitchFamily="34" charset="0"/>
              <a:buChar char="•"/>
            </a:pPr>
            <a:r>
              <a:rPr lang="en-GB" sz="1100" dirty="0" smtClean="0"/>
              <a:t>Swing </a:t>
            </a:r>
            <a:r>
              <a:rPr lang="en-GB" sz="1100" dirty="0"/>
              <a:t>arms: 0.5 points (F</a:t>
            </a:r>
            <a:r>
              <a:rPr lang="en-GB" sz="1100" dirty="0" smtClean="0"/>
              <a:t>)</a:t>
            </a:r>
          </a:p>
          <a:p>
            <a:pPr>
              <a:buFont typeface="Arial" panose="020B0604020202020204" pitchFamily="34" charset="0"/>
              <a:buChar char="•"/>
            </a:pPr>
            <a:r>
              <a:rPr lang="en-GB" sz="1100" dirty="0" smtClean="0"/>
              <a:t>Head </a:t>
            </a:r>
            <a:r>
              <a:rPr lang="en-GB" sz="1100" dirty="0"/>
              <a:t>looking forward: 0.5 points (L</a:t>
            </a:r>
            <a:r>
              <a:rPr lang="en-GB" sz="1100" dirty="0" smtClean="0"/>
              <a:t>)</a:t>
            </a:r>
          </a:p>
          <a:p>
            <a:pPr>
              <a:buFont typeface="Arial" panose="020B0604020202020204" pitchFamily="34" charset="0"/>
              <a:buChar char="•"/>
            </a:pPr>
            <a:r>
              <a:rPr lang="en-GB" sz="1100" dirty="0" smtClean="0"/>
              <a:t>Straight </a:t>
            </a:r>
            <a:r>
              <a:rPr lang="en-GB" sz="1100" dirty="0"/>
              <a:t>back: 0.5 points (L</a:t>
            </a:r>
            <a:r>
              <a:rPr lang="en-GB" sz="1100" dirty="0" smtClean="0"/>
              <a:t>)</a:t>
            </a:r>
          </a:p>
          <a:p>
            <a:pPr>
              <a:buFont typeface="Arial" panose="020B0604020202020204" pitchFamily="34" charset="0"/>
              <a:buChar char="•"/>
            </a:pPr>
            <a:r>
              <a:rPr lang="en-GB" sz="1100" dirty="0" smtClean="0"/>
              <a:t>Knees </a:t>
            </a:r>
            <a:r>
              <a:rPr lang="en-GB" sz="1100" dirty="0"/>
              <a:t>are locked: 0.5 points (L</a:t>
            </a:r>
            <a:r>
              <a:rPr lang="en-GB" sz="1100" dirty="0" smtClean="0"/>
              <a:t>)</a:t>
            </a:r>
          </a:p>
          <a:p>
            <a:pPr marL="152400" indent="0"/>
            <a:r>
              <a:rPr lang="en-GB" sz="1100" b="1" dirty="0" smtClean="0"/>
              <a:t>Breathing </a:t>
            </a:r>
            <a:r>
              <a:rPr lang="en-GB" sz="1100" b="1" dirty="0"/>
              <a:t>(0.5 points</a:t>
            </a:r>
            <a:r>
              <a:rPr lang="en-GB" sz="1100" b="1" dirty="0" smtClean="0"/>
              <a:t>): </a:t>
            </a:r>
            <a:r>
              <a:rPr lang="en-GB" sz="1100" dirty="0" smtClean="0"/>
              <a:t>Breath</a:t>
            </a:r>
            <a:r>
              <a:rPr lang="en-GB" sz="1100" b="1" dirty="0" smtClean="0"/>
              <a:t> </a:t>
            </a:r>
            <a:r>
              <a:rPr lang="en-GB" sz="1100" dirty="0"/>
              <a:t>in when lunging: 0.5 points (F</a:t>
            </a:r>
            <a:r>
              <a:rPr lang="en-GB" sz="1100" dirty="0" smtClean="0"/>
              <a:t>)</a:t>
            </a:r>
          </a:p>
          <a:p>
            <a:pPr marL="152400" indent="0"/>
            <a:r>
              <a:rPr lang="en-GB" sz="1100" b="1" dirty="0" smtClean="0"/>
              <a:t>Rhythm </a:t>
            </a:r>
            <a:r>
              <a:rPr lang="en-GB" sz="1100" b="1" dirty="0"/>
              <a:t>(0.5 points</a:t>
            </a:r>
            <a:r>
              <a:rPr lang="en-GB" sz="1100" b="1" dirty="0" smtClean="0"/>
              <a:t>): </a:t>
            </a:r>
            <a:r>
              <a:rPr lang="en-GB" sz="1100" dirty="0" smtClean="0"/>
              <a:t>Smooth </a:t>
            </a:r>
            <a:r>
              <a:rPr lang="en-GB" sz="1100" dirty="0"/>
              <a:t>and steady rhythm: 0.5 points (L)</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972" y="1015137"/>
            <a:ext cx="2092272" cy="3510367"/>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491" y="1015137"/>
            <a:ext cx="2064745" cy="3510367"/>
          </a:xfrm>
          <a:prstGeom prst="rect">
            <a:avLst/>
          </a:prstGeom>
        </p:spPr>
      </p:pic>
    </p:spTree>
    <p:extLst>
      <p:ext uri="{BB962C8B-B14F-4D97-AF65-F5344CB8AC3E}">
        <p14:creationId xmlns:p14="http://schemas.microsoft.com/office/powerpoint/2010/main" val="15049986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40"/>
          <p:cNvSpPr txBox="1">
            <a:spLocks noGrp="1"/>
          </p:cNvSpPr>
          <p:nvPr>
            <p:ph type="title"/>
          </p:nvPr>
        </p:nvSpPr>
        <p:spPr>
          <a:xfrm>
            <a:off x="651248" y="536033"/>
            <a:ext cx="8492752" cy="572700"/>
          </a:xfrm>
          <a:prstGeom prst="rect">
            <a:avLst/>
          </a:prstGeom>
        </p:spPr>
        <p:txBody>
          <a:bodyPr spcFirstLastPara="1" wrap="square" lIns="91425" tIns="91425" rIns="91425" bIns="91425" anchor="t" anchorCtr="0">
            <a:noAutofit/>
          </a:bodyPr>
          <a:lstStyle/>
          <a:p>
            <a:r>
              <a:rPr lang="en-GB" sz="2000" dirty="0"/>
              <a:t>scoring criteria for the </a:t>
            </a:r>
            <a:r>
              <a:rPr lang="en-GB" sz="2000" dirty="0" smtClean="0"/>
              <a:t>SQUAT exercise</a:t>
            </a:r>
            <a:r>
              <a:rPr lang="en-GB" sz="2000" dirty="0"/>
              <a:t>:</a:t>
            </a:r>
            <a:endParaRPr lang="en-GB" sz="2000" b="1" dirty="0"/>
          </a:p>
        </p:txBody>
      </p:sp>
      <p:sp>
        <p:nvSpPr>
          <p:cNvPr id="37" name="Google Shape;397;p40"/>
          <p:cNvSpPr txBox="1">
            <a:spLocks noGrp="1"/>
          </p:cNvSpPr>
          <p:nvPr>
            <p:ph type="subTitle" idx="1"/>
          </p:nvPr>
        </p:nvSpPr>
        <p:spPr>
          <a:xfrm>
            <a:off x="4949079" y="1256572"/>
            <a:ext cx="3735090" cy="3602148"/>
          </a:xfrm>
          <a:prstGeom prst="rect">
            <a:avLst/>
          </a:prstGeom>
        </p:spPr>
        <p:txBody>
          <a:bodyPr spcFirstLastPara="1" wrap="square" lIns="91425" tIns="91425" rIns="91425" bIns="91425" anchor="t" anchorCtr="0">
            <a:noAutofit/>
          </a:bodyPr>
          <a:lstStyle/>
          <a:p>
            <a:pPr marL="152400" indent="0"/>
            <a:r>
              <a:rPr lang="en-GB" sz="1100" b="1" dirty="0"/>
              <a:t>Stance (</a:t>
            </a:r>
            <a:r>
              <a:rPr lang="en-GB" sz="1100" b="1" dirty="0" smtClean="0"/>
              <a:t>2.5 </a:t>
            </a:r>
            <a:r>
              <a:rPr lang="en-GB" sz="1100" b="1" dirty="0"/>
              <a:t>points</a:t>
            </a:r>
            <a:r>
              <a:rPr lang="en-GB" sz="1100" b="1" dirty="0" smtClean="0"/>
              <a:t>):</a:t>
            </a:r>
            <a:endParaRPr lang="en-GB" sz="1100" b="1" dirty="0" smtClean="0"/>
          </a:p>
          <a:p>
            <a:pPr>
              <a:buFont typeface="Arial" panose="020B0604020202020204" pitchFamily="34" charset="0"/>
              <a:buChar char="•"/>
            </a:pPr>
            <a:r>
              <a:rPr lang="en-GB" sz="1100" dirty="0" smtClean="0"/>
              <a:t>Heels </a:t>
            </a:r>
            <a:r>
              <a:rPr lang="en-GB" sz="1100" dirty="0"/>
              <a:t>shoulder-width apart: 0.5 points (F</a:t>
            </a:r>
            <a:r>
              <a:rPr lang="en-GB" sz="1100" dirty="0" smtClean="0"/>
              <a:t>)</a:t>
            </a:r>
          </a:p>
          <a:p>
            <a:pPr>
              <a:buFont typeface="Arial" panose="020B0604020202020204" pitchFamily="34" charset="0"/>
              <a:buChar char="•"/>
            </a:pPr>
            <a:r>
              <a:rPr lang="en-GB" sz="1100" dirty="0" smtClean="0"/>
              <a:t>Feet </a:t>
            </a:r>
            <a:r>
              <a:rPr lang="en-GB" sz="1100" dirty="0"/>
              <a:t>out 30°: 0.5 points (F</a:t>
            </a:r>
            <a:r>
              <a:rPr lang="en-GB" sz="1100" dirty="0" smtClean="0"/>
              <a:t>)</a:t>
            </a:r>
          </a:p>
          <a:p>
            <a:pPr>
              <a:buFont typeface="Arial" panose="020B0604020202020204" pitchFamily="34" charset="0"/>
              <a:buChar char="•"/>
            </a:pPr>
            <a:r>
              <a:rPr lang="en-GB" sz="1100" dirty="0" smtClean="0"/>
              <a:t>Whole </a:t>
            </a:r>
            <a:r>
              <a:rPr lang="en-GB" sz="1100" dirty="0"/>
              <a:t>feet flat on the floor: 1 point (L</a:t>
            </a:r>
            <a:r>
              <a:rPr lang="en-GB" sz="1100" dirty="0" smtClean="0"/>
              <a:t>)</a:t>
            </a:r>
          </a:p>
          <a:p>
            <a:pPr>
              <a:buFont typeface="Arial" panose="020B0604020202020204" pitchFamily="34" charset="0"/>
              <a:buChar char="•"/>
            </a:pPr>
            <a:r>
              <a:rPr lang="en-GB" sz="1100" dirty="0" smtClean="0"/>
              <a:t>Locked </a:t>
            </a:r>
            <a:r>
              <a:rPr lang="en-GB" sz="1100" dirty="0"/>
              <a:t>knees: 0.5 points (L</a:t>
            </a:r>
            <a:r>
              <a:rPr lang="en-GB" sz="1100" dirty="0" smtClean="0"/>
              <a:t>)</a:t>
            </a:r>
          </a:p>
          <a:p>
            <a:pPr marL="152400" indent="0"/>
            <a:r>
              <a:rPr lang="en-GB" sz="1100" b="1" dirty="0" smtClean="0"/>
              <a:t>Way </a:t>
            </a:r>
            <a:r>
              <a:rPr lang="en-GB" sz="1100" b="1" dirty="0"/>
              <a:t>Up (</a:t>
            </a:r>
            <a:r>
              <a:rPr lang="en-GB" sz="1100" b="1" dirty="0" smtClean="0"/>
              <a:t>5.5 </a:t>
            </a:r>
            <a:r>
              <a:rPr lang="en-GB" sz="1100" b="1" dirty="0"/>
              <a:t>points</a:t>
            </a:r>
            <a:r>
              <a:rPr lang="en-GB" sz="1100" b="1" dirty="0" smtClean="0"/>
              <a:t>):</a:t>
            </a:r>
            <a:endParaRPr lang="en-GB" sz="1100" b="1" dirty="0" smtClean="0"/>
          </a:p>
          <a:p>
            <a:pPr>
              <a:buFont typeface="Arial" panose="020B0604020202020204" pitchFamily="34" charset="0"/>
              <a:buChar char="•"/>
            </a:pPr>
            <a:r>
              <a:rPr lang="en-GB" sz="1100" dirty="0" smtClean="0"/>
              <a:t>Bend </a:t>
            </a:r>
            <a:r>
              <a:rPr lang="en-GB" sz="1100" dirty="0"/>
              <a:t>hips and knees simultaneously: 1 point (L</a:t>
            </a:r>
            <a:r>
              <a:rPr lang="en-GB" sz="1100" dirty="0" smtClean="0"/>
              <a:t>)</a:t>
            </a:r>
          </a:p>
          <a:p>
            <a:pPr>
              <a:buFont typeface="Arial" panose="020B0604020202020204" pitchFamily="34" charset="0"/>
              <a:buChar char="•"/>
            </a:pPr>
            <a:r>
              <a:rPr lang="en-GB" sz="1100" dirty="0" smtClean="0"/>
              <a:t>Hips </a:t>
            </a:r>
            <a:r>
              <a:rPr lang="en-GB" sz="1100" dirty="0"/>
              <a:t>backwards: 1 point (L</a:t>
            </a:r>
            <a:r>
              <a:rPr lang="en-GB" sz="1100" dirty="0" smtClean="0"/>
              <a:t>)</a:t>
            </a:r>
          </a:p>
          <a:p>
            <a:pPr>
              <a:buFont typeface="Arial" panose="020B0604020202020204" pitchFamily="34" charset="0"/>
              <a:buChar char="•"/>
            </a:pPr>
            <a:r>
              <a:rPr lang="en-GB" sz="1100" dirty="0" smtClean="0"/>
              <a:t>Knees </a:t>
            </a:r>
            <a:r>
              <a:rPr lang="en-GB" sz="1100" dirty="0"/>
              <a:t>out: 0.5 points (</a:t>
            </a:r>
            <a:r>
              <a:rPr lang="en-GB" sz="1100" dirty="0" smtClean="0"/>
              <a:t>F)</a:t>
            </a:r>
          </a:p>
          <a:p>
            <a:pPr>
              <a:buFont typeface="Arial" panose="020B0604020202020204" pitchFamily="34" charset="0"/>
              <a:buChar char="•"/>
            </a:pPr>
            <a:r>
              <a:rPr lang="en-GB" sz="1100" dirty="0" smtClean="0"/>
              <a:t>Lower </a:t>
            </a:r>
            <a:r>
              <a:rPr lang="en-GB" sz="1100" dirty="0"/>
              <a:t>back neutral: 1 point (L</a:t>
            </a:r>
            <a:r>
              <a:rPr lang="en-GB" sz="1100" dirty="0" smtClean="0"/>
              <a:t>)</a:t>
            </a:r>
          </a:p>
          <a:p>
            <a:pPr>
              <a:buFont typeface="Arial" panose="020B0604020202020204" pitchFamily="34" charset="0"/>
              <a:buChar char="•"/>
            </a:pPr>
            <a:r>
              <a:rPr lang="en-GB" sz="1100" dirty="0" smtClean="0"/>
              <a:t>Head </a:t>
            </a:r>
            <a:r>
              <a:rPr lang="en-GB" sz="1100" dirty="0"/>
              <a:t>looking forward: 0.5 points (F</a:t>
            </a:r>
            <a:r>
              <a:rPr lang="en-GB" sz="1100" dirty="0" smtClean="0"/>
              <a:t>)</a:t>
            </a:r>
          </a:p>
          <a:p>
            <a:pPr>
              <a:buFont typeface="Arial" panose="020B0604020202020204" pitchFamily="34" charset="0"/>
              <a:buChar char="•"/>
            </a:pPr>
            <a:r>
              <a:rPr lang="en-GB" sz="1100" dirty="0" smtClean="0"/>
              <a:t>Chest </a:t>
            </a:r>
            <a:r>
              <a:rPr lang="en-GB" sz="1100" dirty="0"/>
              <a:t>up: 0.5 points (L</a:t>
            </a:r>
            <a:r>
              <a:rPr lang="en-GB" sz="1100" dirty="0" smtClean="0"/>
              <a:t>)</a:t>
            </a:r>
          </a:p>
          <a:p>
            <a:pPr>
              <a:buFont typeface="Arial" panose="020B0604020202020204" pitchFamily="34" charset="0"/>
              <a:buChar char="•"/>
            </a:pPr>
            <a:r>
              <a:rPr lang="en-GB" sz="1100" dirty="0" smtClean="0"/>
              <a:t>Hips </a:t>
            </a:r>
            <a:r>
              <a:rPr lang="en-GB" sz="1100" dirty="0"/>
              <a:t>are lower than knee level: 1 point (L</a:t>
            </a:r>
            <a:r>
              <a:rPr lang="en-GB" sz="1100" dirty="0" smtClean="0"/>
              <a:t>)</a:t>
            </a:r>
          </a:p>
          <a:p>
            <a:pPr marL="152400" indent="0"/>
            <a:r>
              <a:rPr lang="en-GB" sz="1100" b="1" dirty="0" smtClean="0"/>
              <a:t>Breathing </a:t>
            </a:r>
            <a:r>
              <a:rPr lang="en-GB" sz="1100" b="1" dirty="0"/>
              <a:t>(1 point</a:t>
            </a:r>
            <a:r>
              <a:rPr lang="en-GB" sz="1100" b="1" dirty="0" smtClean="0"/>
              <a:t>):</a:t>
            </a:r>
            <a:endParaRPr lang="en-GB" sz="1100" b="1" dirty="0" smtClean="0"/>
          </a:p>
          <a:p>
            <a:pPr>
              <a:buFont typeface="Arial" panose="020B0604020202020204" pitchFamily="34" charset="0"/>
              <a:buChar char="•"/>
            </a:pPr>
            <a:r>
              <a:rPr lang="en-GB" sz="1100" dirty="0" smtClean="0"/>
              <a:t>Breath </a:t>
            </a:r>
            <a:r>
              <a:rPr lang="en-GB" sz="1100" dirty="0"/>
              <a:t>at the stance: 0.5 points (F</a:t>
            </a:r>
            <a:r>
              <a:rPr lang="en-GB" sz="1100" dirty="0" smtClean="0"/>
              <a:t>)</a:t>
            </a:r>
          </a:p>
          <a:p>
            <a:pPr>
              <a:buFont typeface="Arial" panose="020B0604020202020204" pitchFamily="34" charset="0"/>
              <a:buChar char="•"/>
            </a:pPr>
            <a:r>
              <a:rPr lang="en-GB" sz="1100" dirty="0" smtClean="0"/>
              <a:t>Hold </a:t>
            </a:r>
            <a:r>
              <a:rPr lang="en-GB" sz="1100" dirty="0"/>
              <a:t>breathing at the bottom: 0.5 points (F</a:t>
            </a:r>
            <a:r>
              <a:rPr lang="en-GB" sz="1100" dirty="0" smtClean="0"/>
              <a:t>)</a:t>
            </a:r>
          </a:p>
          <a:p>
            <a:pPr marL="152400" indent="0"/>
            <a:r>
              <a:rPr lang="en-GB" sz="1100" b="1" dirty="0" smtClean="0"/>
              <a:t>Between </a:t>
            </a:r>
            <a:r>
              <a:rPr lang="en-GB" sz="1100" b="1" dirty="0"/>
              <a:t>Reps (1 point</a:t>
            </a:r>
            <a:r>
              <a:rPr lang="en-GB" sz="1100" b="1" dirty="0" smtClean="0"/>
              <a:t>):</a:t>
            </a:r>
            <a:endParaRPr lang="en-GB" sz="1100" b="1" dirty="0" smtClean="0"/>
          </a:p>
          <a:p>
            <a:pPr>
              <a:buFont typeface="Arial" panose="020B0604020202020204" pitchFamily="34" charset="0"/>
              <a:buChar char="•"/>
            </a:pPr>
            <a:r>
              <a:rPr lang="en-GB" sz="1100" dirty="0" smtClean="0"/>
              <a:t>Hips </a:t>
            </a:r>
            <a:r>
              <a:rPr lang="en-GB" sz="1100" dirty="0"/>
              <a:t>and knees are locked: 1 point (L)</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578" y="1108733"/>
            <a:ext cx="2214367" cy="3648075"/>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458" y="1108734"/>
            <a:ext cx="2340244" cy="3648074"/>
          </a:xfrm>
          <a:prstGeom prst="rect">
            <a:avLst/>
          </a:prstGeom>
        </p:spPr>
      </p:pic>
    </p:spTree>
    <p:extLst>
      <p:ext uri="{BB962C8B-B14F-4D97-AF65-F5344CB8AC3E}">
        <p14:creationId xmlns:p14="http://schemas.microsoft.com/office/powerpoint/2010/main" val="41660655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40"/>
          <p:cNvSpPr txBox="1">
            <a:spLocks noGrp="1"/>
          </p:cNvSpPr>
          <p:nvPr>
            <p:ph type="title"/>
          </p:nvPr>
        </p:nvSpPr>
        <p:spPr>
          <a:xfrm>
            <a:off x="720000" y="539500"/>
            <a:ext cx="8121492" cy="572700"/>
          </a:xfrm>
          <a:prstGeom prst="rect">
            <a:avLst/>
          </a:prstGeom>
        </p:spPr>
        <p:txBody>
          <a:bodyPr spcFirstLastPara="1" wrap="square" lIns="91425" tIns="91425" rIns="91425" bIns="91425" anchor="t" anchorCtr="0">
            <a:noAutofit/>
          </a:bodyPr>
          <a:lstStyle/>
          <a:p>
            <a:r>
              <a:rPr lang="en-GB" b="1" dirty="0" smtClean="0"/>
              <a:t>Data Processing and Analysis Preparation</a:t>
            </a:r>
            <a:endParaRPr lang="en-GB" b="1" dirty="0"/>
          </a:p>
        </p:txBody>
      </p:sp>
      <p:sp>
        <p:nvSpPr>
          <p:cNvPr id="397" name="Google Shape;397;p40"/>
          <p:cNvSpPr txBox="1">
            <a:spLocks noGrp="1"/>
          </p:cNvSpPr>
          <p:nvPr>
            <p:ph type="subTitle" idx="1"/>
          </p:nvPr>
        </p:nvSpPr>
        <p:spPr>
          <a:xfrm>
            <a:off x="-95267" y="1691207"/>
            <a:ext cx="2778741" cy="107383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Once data is fully annotated and organized, processing becomes straightforward.</a:t>
            </a:r>
          </a:p>
          <a:p>
            <a:pPr>
              <a:buFont typeface="Arial" panose="020B0604020202020204" pitchFamily="34" charset="0"/>
              <a:buChar char="•"/>
            </a:pPr>
            <a:r>
              <a:rPr lang="en-GB" dirty="0"/>
              <a:t>Prepared for streamlined data processing phase.</a:t>
            </a:r>
          </a:p>
        </p:txBody>
      </p:sp>
      <p:grpSp>
        <p:nvGrpSpPr>
          <p:cNvPr id="11" name="Google Shape;3706;p62"/>
          <p:cNvGrpSpPr/>
          <p:nvPr/>
        </p:nvGrpSpPr>
        <p:grpSpPr>
          <a:xfrm>
            <a:off x="2445619" y="1552627"/>
            <a:ext cx="3343289" cy="2352479"/>
            <a:chOff x="1752230" y="1943288"/>
            <a:chExt cx="2252937" cy="1781260"/>
          </a:xfrm>
        </p:grpSpPr>
        <p:sp>
          <p:nvSpPr>
            <p:cNvPr id="12" name="Google Shape;3707;p62"/>
            <p:cNvSpPr/>
            <p:nvPr/>
          </p:nvSpPr>
          <p:spPr>
            <a:xfrm>
              <a:off x="1752230" y="1954581"/>
              <a:ext cx="845282" cy="822595"/>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708;p62"/>
            <p:cNvSpPr/>
            <p:nvPr/>
          </p:nvSpPr>
          <p:spPr>
            <a:xfrm>
              <a:off x="3182171" y="1943288"/>
              <a:ext cx="822996" cy="840976"/>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709;p62"/>
            <p:cNvSpPr/>
            <p:nvPr/>
          </p:nvSpPr>
          <p:spPr>
            <a:xfrm>
              <a:off x="3182171" y="2994876"/>
              <a:ext cx="767401" cy="729672"/>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 name="Google Shape;3710;p62"/>
            <p:cNvCxnSpPr>
              <a:stCxn id="12" idx="6"/>
              <a:endCxn id="13" idx="2"/>
            </p:cNvCxnSpPr>
            <p:nvPr/>
          </p:nvCxnSpPr>
          <p:spPr>
            <a:xfrm flipV="1">
              <a:off x="2597512" y="2363776"/>
              <a:ext cx="584659" cy="2103"/>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6" name="Google Shape;3711;p62"/>
            <p:cNvCxnSpPr>
              <a:stCxn id="13" idx="4"/>
              <a:endCxn id="19" idx="0"/>
            </p:cNvCxnSpPr>
            <p:nvPr/>
          </p:nvCxnSpPr>
          <p:spPr>
            <a:xfrm rot="5400000">
              <a:off x="2763505" y="2157623"/>
              <a:ext cx="203524" cy="1456806"/>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7" name="Google Shape;3713;p62"/>
            <p:cNvCxnSpPr>
              <a:stCxn id="19" idx="6"/>
              <a:endCxn id="14" idx="2"/>
            </p:cNvCxnSpPr>
            <p:nvPr/>
          </p:nvCxnSpPr>
          <p:spPr>
            <a:xfrm>
              <a:off x="2521497" y="3356168"/>
              <a:ext cx="660674" cy="3544"/>
            </a:xfrm>
            <a:prstGeom prst="bentConnector3">
              <a:avLst>
                <a:gd name="adj1" fmla="val 50000"/>
              </a:avLst>
            </a:prstGeom>
            <a:noFill/>
            <a:ln w="19050" cap="flat" cmpd="sng">
              <a:solidFill>
                <a:srgbClr val="374957"/>
              </a:solidFill>
              <a:prstDash val="solid"/>
              <a:round/>
              <a:headEnd type="none" w="med" len="med"/>
              <a:tailEnd type="none" w="med" len="med"/>
            </a:ln>
          </p:spPr>
        </p:cxnSp>
        <p:sp>
          <p:nvSpPr>
            <p:cNvPr id="19" name="Google Shape;3712;p62"/>
            <p:cNvSpPr/>
            <p:nvPr/>
          </p:nvSpPr>
          <p:spPr>
            <a:xfrm>
              <a:off x="1752230" y="2987787"/>
              <a:ext cx="769267" cy="736761"/>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Rectangle 24"/>
          <p:cNvSpPr/>
          <p:nvPr/>
        </p:nvSpPr>
        <p:spPr>
          <a:xfrm>
            <a:off x="2490461" y="1722475"/>
            <a:ext cx="1164689" cy="738664"/>
          </a:xfrm>
          <a:prstGeom prst="rect">
            <a:avLst/>
          </a:prstGeom>
        </p:spPr>
        <p:txBody>
          <a:bodyPr wrap="square">
            <a:spAutoFit/>
          </a:bodyPr>
          <a:lstStyle/>
          <a:p>
            <a:pPr algn="ctr"/>
            <a:r>
              <a:rPr lang="en-GB" b="1" dirty="0">
                <a:solidFill>
                  <a:srgbClr val="ECECEC"/>
                </a:solidFill>
                <a:latin typeface="ui-sans-serif"/>
              </a:rPr>
              <a:t>Data Processing Readiness</a:t>
            </a:r>
          </a:p>
        </p:txBody>
      </p:sp>
      <p:sp>
        <p:nvSpPr>
          <p:cNvPr id="26" name="Rectangle 25"/>
          <p:cNvSpPr/>
          <p:nvPr/>
        </p:nvSpPr>
        <p:spPr>
          <a:xfrm>
            <a:off x="4457880" y="1744567"/>
            <a:ext cx="1440756" cy="738664"/>
          </a:xfrm>
          <a:prstGeom prst="rect">
            <a:avLst/>
          </a:prstGeom>
        </p:spPr>
        <p:txBody>
          <a:bodyPr wrap="square">
            <a:spAutoFit/>
          </a:bodyPr>
          <a:lstStyle/>
          <a:p>
            <a:pPr algn="ctr"/>
            <a:r>
              <a:rPr lang="en-GB" b="1" dirty="0">
                <a:solidFill>
                  <a:srgbClr val="ECECEC"/>
                </a:solidFill>
                <a:latin typeface="ui-sans-serif"/>
              </a:rPr>
              <a:t>Parallel Learning and Analysis</a:t>
            </a:r>
          </a:p>
        </p:txBody>
      </p:sp>
      <p:sp>
        <p:nvSpPr>
          <p:cNvPr id="37" name="Google Shape;397;p40"/>
          <p:cNvSpPr txBox="1">
            <a:spLocks noGrp="1"/>
          </p:cNvSpPr>
          <p:nvPr>
            <p:ph type="subTitle" idx="1"/>
          </p:nvPr>
        </p:nvSpPr>
        <p:spPr>
          <a:xfrm>
            <a:off x="5557132" y="1722475"/>
            <a:ext cx="3284360" cy="107383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Worked in parallel to comprehend time series analysis concepts.</a:t>
            </a:r>
          </a:p>
          <a:p>
            <a:pPr>
              <a:buFont typeface="Arial" panose="020B0604020202020204" pitchFamily="34" charset="0"/>
              <a:buChar char="•"/>
            </a:pPr>
            <a:r>
              <a:rPr lang="en-GB" dirty="0"/>
              <a:t>Developed a simple notebook to facilitate understanding and application.</a:t>
            </a:r>
          </a:p>
        </p:txBody>
      </p:sp>
      <p:sp>
        <p:nvSpPr>
          <p:cNvPr id="28" name="Rectangle 27"/>
          <p:cNvSpPr/>
          <p:nvPr/>
        </p:nvSpPr>
        <p:spPr>
          <a:xfrm>
            <a:off x="2430032" y="3166858"/>
            <a:ext cx="1141568" cy="523220"/>
          </a:xfrm>
          <a:prstGeom prst="rect">
            <a:avLst/>
          </a:prstGeom>
        </p:spPr>
        <p:txBody>
          <a:bodyPr wrap="square">
            <a:spAutoFit/>
          </a:bodyPr>
          <a:lstStyle/>
          <a:p>
            <a:pPr algn="ctr"/>
            <a:r>
              <a:rPr lang="en-GB" b="1" dirty="0" smtClean="0">
                <a:solidFill>
                  <a:srgbClr val="ECECEC"/>
                </a:solidFill>
                <a:latin typeface="ui-sans-serif"/>
              </a:rPr>
              <a:t>Advanced </a:t>
            </a:r>
            <a:r>
              <a:rPr lang="en-GB" b="1" dirty="0">
                <a:solidFill>
                  <a:srgbClr val="ECECEC"/>
                </a:solidFill>
                <a:latin typeface="ui-sans-serif"/>
              </a:rPr>
              <a:t>Analysis</a:t>
            </a:r>
          </a:p>
        </p:txBody>
      </p:sp>
      <p:sp>
        <p:nvSpPr>
          <p:cNvPr id="47" name="Google Shape;397;p40"/>
          <p:cNvSpPr txBox="1">
            <a:spLocks noGrp="1"/>
          </p:cNvSpPr>
          <p:nvPr>
            <p:ph type="subTitle" idx="1"/>
          </p:nvPr>
        </p:nvSpPr>
        <p:spPr>
          <a:xfrm>
            <a:off x="0" y="2888706"/>
            <a:ext cx="2778741" cy="107383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Equipped with knowledge and tools for advanced analysis techniques.</a:t>
            </a:r>
          </a:p>
          <a:p>
            <a:pPr>
              <a:buFont typeface="Arial" panose="020B0604020202020204" pitchFamily="34" charset="0"/>
              <a:buChar char="•"/>
            </a:pPr>
            <a:r>
              <a:rPr lang="en-GB" dirty="0"/>
              <a:t>Ready to delve into in-depth data analysis for actionable insights.</a:t>
            </a:r>
          </a:p>
        </p:txBody>
      </p:sp>
      <p:sp>
        <p:nvSpPr>
          <p:cNvPr id="44" name="Rectangle 43"/>
          <p:cNvSpPr/>
          <p:nvPr/>
        </p:nvSpPr>
        <p:spPr>
          <a:xfrm>
            <a:off x="4479091" y="3135827"/>
            <a:ext cx="1315829" cy="523220"/>
          </a:xfrm>
          <a:prstGeom prst="rect">
            <a:avLst/>
          </a:prstGeom>
        </p:spPr>
        <p:txBody>
          <a:bodyPr wrap="square">
            <a:spAutoFit/>
          </a:bodyPr>
          <a:lstStyle/>
          <a:p>
            <a:pPr algn="ctr"/>
            <a:r>
              <a:rPr lang="en-GB" b="1" dirty="0">
                <a:solidFill>
                  <a:srgbClr val="ECECEC"/>
                </a:solidFill>
                <a:latin typeface="ui-sans-serif"/>
              </a:rPr>
              <a:t>Forward Progress</a:t>
            </a:r>
          </a:p>
        </p:txBody>
      </p:sp>
      <p:sp>
        <p:nvSpPr>
          <p:cNvPr id="55" name="Google Shape;397;p40"/>
          <p:cNvSpPr txBox="1">
            <a:spLocks noGrp="1"/>
          </p:cNvSpPr>
          <p:nvPr>
            <p:ph type="subTitle" idx="1"/>
          </p:nvPr>
        </p:nvSpPr>
        <p:spPr>
          <a:xfrm>
            <a:off x="5415922" y="2928154"/>
            <a:ext cx="3478233" cy="1073833"/>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dirty="0"/>
              <a:t>Continuous learning and preparation ensure steady progress towards project objectives.</a:t>
            </a:r>
          </a:p>
          <a:p>
            <a:pPr>
              <a:buFont typeface="Arial" panose="020B0604020202020204" pitchFamily="34" charset="0"/>
              <a:buChar char="•"/>
            </a:pPr>
            <a:r>
              <a:rPr lang="en-GB" dirty="0"/>
              <a:t>Ready to leverage acquired skills for impactful outcomes in the next project phases.</a:t>
            </a:r>
          </a:p>
        </p:txBody>
      </p:sp>
      <p:sp>
        <p:nvSpPr>
          <p:cNvPr id="63" name="Google Shape;287;p33"/>
          <p:cNvSpPr txBox="1">
            <a:spLocks noGrp="1"/>
          </p:cNvSpPr>
          <p:nvPr>
            <p:ph type="subTitle" idx="1"/>
          </p:nvPr>
        </p:nvSpPr>
        <p:spPr>
          <a:xfrm>
            <a:off x="1512053" y="4612262"/>
            <a:ext cx="6250033" cy="414600"/>
          </a:xfrm>
          <a:prstGeom prst="rect">
            <a:avLst/>
          </a:prstGeom>
          <a:solidFill>
            <a:schemeClr val="bg2"/>
          </a:solidFill>
        </p:spPr>
        <p:txBody>
          <a:bodyPr spcFirstLastPara="1" wrap="square" lIns="91425" tIns="91425" rIns="91425" bIns="91425" anchor="t" anchorCtr="0">
            <a:noAutofit/>
          </a:bodyPr>
          <a:lstStyle/>
          <a:p>
            <a:r>
              <a:rPr lang="en-GB" dirty="0" smtClean="0"/>
              <a:t>Ready to proceed to the next phase of data analysis and model development.</a:t>
            </a:r>
            <a:endParaRPr lang="en-GB" dirty="0"/>
          </a:p>
        </p:txBody>
      </p:sp>
    </p:spTree>
    <p:extLst>
      <p:ext uri="{BB962C8B-B14F-4D97-AF65-F5344CB8AC3E}">
        <p14:creationId xmlns:p14="http://schemas.microsoft.com/office/powerpoint/2010/main" val="24737362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52"/>
          <p:cNvSpPr/>
          <p:nvPr/>
        </p:nvSpPr>
        <p:spPr>
          <a:xfrm>
            <a:off x="2811169" y="998289"/>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582" name="Google Shape;582;p52"/>
          <p:cNvSpPr/>
          <p:nvPr/>
        </p:nvSpPr>
        <p:spPr>
          <a:xfrm>
            <a:off x="2811169" y="1944975"/>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583" name="Google Shape;583;p52"/>
          <p:cNvSpPr/>
          <p:nvPr/>
        </p:nvSpPr>
        <p:spPr>
          <a:xfrm>
            <a:off x="2811169" y="2933489"/>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584" name="Google Shape;584;p52"/>
          <p:cNvSpPr/>
          <p:nvPr/>
        </p:nvSpPr>
        <p:spPr>
          <a:xfrm>
            <a:off x="2811169" y="3901089"/>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585" name="Google Shape;585;p52"/>
          <p:cNvSpPr txBox="1">
            <a:spLocks noGrp="1"/>
          </p:cNvSpPr>
          <p:nvPr>
            <p:ph type="title"/>
          </p:nvPr>
        </p:nvSpPr>
        <p:spPr>
          <a:xfrm>
            <a:off x="4253750" y="769400"/>
            <a:ext cx="36840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586" name="Google Shape;586;p52"/>
          <p:cNvSpPr txBox="1">
            <a:spLocks noGrp="1"/>
          </p:cNvSpPr>
          <p:nvPr>
            <p:ph type="subTitle" idx="1"/>
          </p:nvPr>
        </p:nvSpPr>
        <p:spPr>
          <a:xfrm>
            <a:off x="4253750" y="1859617"/>
            <a:ext cx="3684000" cy="11379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Raleway"/>
                <a:ea typeface="Raleway"/>
                <a:cs typeface="Raleway"/>
                <a:sym typeface="Raleway"/>
              </a:rPr>
              <a:t>Do you have any questions?</a:t>
            </a:r>
            <a:endParaRPr b="1" dirty="0">
              <a:latin typeface="Raleway"/>
              <a:ea typeface="Raleway"/>
              <a:cs typeface="Raleway"/>
              <a:sym typeface="Raleway"/>
            </a:endParaRPr>
          </a:p>
          <a:p>
            <a:pPr marL="0" lvl="0" indent="0" algn="l" rtl="0">
              <a:spcBef>
                <a:spcPts val="0"/>
              </a:spcBef>
              <a:spcAft>
                <a:spcPts val="0"/>
              </a:spcAft>
              <a:buNone/>
            </a:pPr>
            <a:endParaRPr dirty="0"/>
          </a:p>
        </p:txBody>
      </p:sp>
      <p:grpSp>
        <p:nvGrpSpPr>
          <p:cNvPr id="588" name="Google Shape;588;p52"/>
          <p:cNvGrpSpPr/>
          <p:nvPr/>
        </p:nvGrpSpPr>
        <p:grpSpPr>
          <a:xfrm>
            <a:off x="2960528" y="1155908"/>
            <a:ext cx="387681" cy="387661"/>
            <a:chOff x="266768" y="1721375"/>
            <a:chExt cx="397907" cy="397887"/>
          </a:xfrm>
        </p:grpSpPr>
        <p:sp>
          <p:nvSpPr>
            <p:cNvPr id="589" name="Google Shape;589;p5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52"/>
          <p:cNvGrpSpPr/>
          <p:nvPr/>
        </p:nvGrpSpPr>
        <p:grpSpPr>
          <a:xfrm>
            <a:off x="2960538" y="3091108"/>
            <a:ext cx="387661" cy="387661"/>
            <a:chOff x="1379798" y="1723250"/>
            <a:chExt cx="397887" cy="397887"/>
          </a:xfrm>
        </p:grpSpPr>
        <p:sp>
          <p:nvSpPr>
            <p:cNvPr id="592" name="Google Shape;592;p5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52"/>
          <p:cNvGrpSpPr/>
          <p:nvPr/>
        </p:nvGrpSpPr>
        <p:grpSpPr>
          <a:xfrm>
            <a:off x="2960548" y="2123508"/>
            <a:ext cx="387641" cy="387661"/>
            <a:chOff x="864491" y="1723250"/>
            <a:chExt cx="397866" cy="397887"/>
          </a:xfrm>
        </p:grpSpPr>
        <p:sp>
          <p:nvSpPr>
            <p:cNvPr id="597" name="Google Shape;597;p5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52"/>
          <p:cNvGrpSpPr/>
          <p:nvPr/>
        </p:nvGrpSpPr>
        <p:grpSpPr>
          <a:xfrm>
            <a:off x="2959886" y="4058056"/>
            <a:ext cx="388966" cy="388966"/>
            <a:chOff x="1190625" y="238125"/>
            <a:chExt cx="5235075" cy="5235075"/>
          </a:xfrm>
        </p:grpSpPr>
        <p:sp>
          <p:nvSpPr>
            <p:cNvPr id="601" name="Google Shape;601;p5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52"/>
          <p:cNvSpPr/>
          <p:nvPr/>
        </p:nvSpPr>
        <p:spPr>
          <a:xfrm>
            <a:off x="4329950" y="540325"/>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04" name="Google Shape;604;p52"/>
          <p:cNvGrpSpPr/>
          <p:nvPr/>
        </p:nvGrpSpPr>
        <p:grpSpPr>
          <a:xfrm>
            <a:off x="0" y="0"/>
            <a:ext cx="1675200" cy="5139225"/>
            <a:chOff x="7468800" y="0"/>
            <a:chExt cx="1675200" cy="5139225"/>
          </a:xfrm>
        </p:grpSpPr>
        <p:sp>
          <p:nvSpPr>
            <p:cNvPr id="605" name="Google Shape;605;p52"/>
            <p:cNvSpPr/>
            <p:nvPr/>
          </p:nvSpPr>
          <p:spPr>
            <a:xfrm>
              <a:off x="7468800" y="3464996"/>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6" name="Google Shape;606;p52"/>
            <p:cNvSpPr/>
            <p:nvPr/>
          </p:nvSpPr>
          <p:spPr>
            <a:xfrm>
              <a:off x="7468800" y="4282125"/>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7" name="Google Shape;607;p52"/>
            <p:cNvSpPr/>
            <p:nvPr/>
          </p:nvSpPr>
          <p:spPr>
            <a:xfrm>
              <a:off x="7468800" y="2487375"/>
              <a:ext cx="16752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8" name="Google Shape;608;p52"/>
            <p:cNvSpPr/>
            <p:nvPr/>
          </p:nvSpPr>
          <p:spPr>
            <a:xfrm>
              <a:off x="7468800" y="2647875"/>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9" name="Google Shape;609;p52"/>
            <p:cNvSpPr/>
            <p:nvPr/>
          </p:nvSpPr>
          <p:spPr>
            <a:xfrm rot="10800000" flipH="1">
              <a:off x="7468800" y="857329"/>
              <a:ext cx="1675200" cy="816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0" name="Google Shape;610;p52"/>
            <p:cNvSpPr/>
            <p:nvPr/>
          </p:nvSpPr>
          <p:spPr>
            <a:xfrm rot="10800000" flipH="1">
              <a:off x="7468800" y="0"/>
              <a:ext cx="1675200" cy="85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11" name="Google Shape;611;p52"/>
            <p:cNvSpPr/>
            <p:nvPr/>
          </p:nvSpPr>
          <p:spPr>
            <a:xfrm rot="10800000" flipH="1">
              <a:off x="7468800" y="1674450"/>
              <a:ext cx="1675200" cy="816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extBox 1"/>
          <p:cNvSpPr txBox="1"/>
          <p:nvPr/>
        </p:nvSpPr>
        <p:spPr>
          <a:xfrm>
            <a:off x="4253750" y="3348217"/>
            <a:ext cx="3831471" cy="778996"/>
          </a:xfrm>
          <a:prstGeom prst="rect">
            <a:avLst/>
          </a:prstGeom>
          <a:solidFill>
            <a:schemeClr val="bg1"/>
          </a:solidFill>
        </p:spPr>
        <p:txBody>
          <a:bodyPr wrap="square" rtlCol="0">
            <a:spAutoFit/>
          </a:bodyPr>
          <a:lstStyle/>
          <a:p>
            <a:endParaRPr lang="en-GB"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03" name="Google Shape;303;p35"/>
          <p:cNvSpPr txBox="1">
            <a:spLocks noGrp="1"/>
          </p:cNvSpPr>
          <p:nvPr>
            <p:ph type="title" idx="2"/>
          </p:nvPr>
        </p:nvSpPr>
        <p:spPr>
          <a:xfrm>
            <a:off x="720000" y="1615673"/>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04" name="Google Shape;304;p35"/>
          <p:cNvSpPr txBox="1">
            <a:spLocks noGrp="1"/>
          </p:cNvSpPr>
          <p:nvPr>
            <p:ph type="title" idx="3"/>
          </p:nvPr>
        </p:nvSpPr>
        <p:spPr>
          <a:xfrm>
            <a:off x="4572000" y="1615673"/>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04</a:t>
            </a:r>
            <a:endParaRPr dirty="0"/>
          </a:p>
        </p:txBody>
      </p:sp>
      <p:sp>
        <p:nvSpPr>
          <p:cNvPr id="305" name="Google Shape;305;p35"/>
          <p:cNvSpPr txBox="1">
            <a:spLocks noGrp="1"/>
          </p:cNvSpPr>
          <p:nvPr>
            <p:ph type="title" idx="4"/>
          </p:nvPr>
        </p:nvSpPr>
        <p:spPr>
          <a:xfrm>
            <a:off x="720000" y="2706036"/>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06" name="Google Shape;306;p35"/>
          <p:cNvSpPr txBox="1">
            <a:spLocks noGrp="1"/>
          </p:cNvSpPr>
          <p:nvPr>
            <p:ph type="title" idx="5"/>
          </p:nvPr>
        </p:nvSpPr>
        <p:spPr>
          <a:xfrm>
            <a:off x="4572000" y="2706036"/>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07" name="Google Shape;307;p35"/>
          <p:cNvSpPr txBox="1">
            <a:spLocks noGrp="1"/>
          </p:cNvSpPr>
          <p:nvPr>
            <p:ph type="title" idx="6"/>
          </p:nvPr>
        </p:nvSpPr>
        <p:spPr>
          <a:xfrm>
            <a:off x="720000" y="3796398"/>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08" name="Google Shape;308;p35"/>
          <p:cNvSpPr txBox="1">
            <a:spLocks noGrp="1"/>
          </p:cNvSpPr>
          <p:nvPr>
            <p:ph type="title" idx="7"/>
          </p:nvPr>
        </p:nvSpPr>
        <p:spPr>
          <a:xfrm>
            <a:off x="4572000" y="3796398"/>
            <a:ext cx="7347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09" name="Google Shape;309;p35"/>
          <p:cNvSpPr txBox="1">
            <a:spLocks noGrp="1"/>
          </p:cNvSpPr>
          <p:nvPr>
            <p:ph type="subTitle" idx="1"/>
          </p:nvPr>
        </p:nvSpPr>
        <p:spPr>
          <a:xfrm>
            <a:off x="1607100" y="1762373"/>
            <a:ext cx="2532000" cy="4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310" name="Google Shape;310;p35"/>
          <p:cNvSpPr txBox="1">
            <a:spLocks noGrp="1"/>
          </p:cNvSpPr>
          <p:nvPr>
            <p:ph type="subTitle" idx="8"/>
          </p:nvPr>
        </p:nvSpPr>
        <p:spPr>
          <a:xfrm>
            <a:off x="1607100" y="2852736"/>
            <a:ext cx="2532000" cy="4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1" name="Google Shape;311;p35"/>
          <p:cNvSpPr txBox="1">
            <a:spLocks noGrp="1"/>
          </p:cNvSpPr>
          <p:nvPr>
            <p:ph type="subTitle" idx="9"/>
          </p:nvPr>
        </p:nvSpPr>
        <p:spPr>
          <a:xfrm>
            <a:off x="1607100" y="3943098"/>
            <a:ext cx="2532000" cy="4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Timeline</a:t>
            </a:r>
            <a:endParaRPr dirty="0"/>
          </a:p>
        </p:txBody>
      </p:sp>
      <p:sp>
        <p:nvSpPr>
          <p:cNvPr id="312" name="Google Shape;312;p35"/>
          <p:cNvSpPr txBox="1">
            <a:spLocks noGrp="1"/>
          </p:cNvSpPr>
          <p:nvPr>
            <p:ph type="subTitle" idx="13"/>
          </p:nvPr>
        </p:nvSpPr>
        <p:spPr>
          <a:xfrm>
            <a:off x="5459100" y="1762373"/>
            <a:ext cx="2532000" cy="4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Obstacles and Solutions</a:t>
            </a:r>
            <a:endParaRPr dirty="0"/>
          </a:p>
        </p:txBody>
      </p:sp>
      <p:sp>
        <p:nvSpPr>
          <p:cNvPr id="313" name="Google Shape;313;p35"/>
          <p:cNvSpPr txBox="1">
            <a:spLocks noGrp="1"/>
          </p:cNvSpPr>
          <p:nvPr>
            <p:ph type="subTitle" idx="14"/>
          </p:nvPr>
        </p:nvSpPr>
        <p:spPr>
          <a:xfrm>
            <a:off x="5459100" y="2852736"/>
            <a:ext cx="2532000" cy="5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Data Collection and Annotations </a:t>
            </a:r>
            <a:endParaRPr dirty="0"/>
          </a:p>
        </p:txBody>
      </p:sp>
      <p:sp>
        <p:nvSpPr>
          <p:cNvPr id="314" name="Google Shape;314;p35"/>
          <p:cNvSpPr txBox="1">
            <a:spLocks noGrp="1"/>
          </p:cNvSpPr>
          <p:nvPr>
            <p:ph type="subTitle" idx="15"/>
          </p:nvPr>
        </p:nvSpPr>
        <p:spPr>
          <a:xfrm>
            <a:off x="5459100" y="3943098"/>
            <a:ext cx="2532000" cy="4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7"/>
          <p:cNvSpPr txBox="1">
            <a:spLocks noGrp="1"/>
          </p:cNvSpPr>
          <p:nvPr>
            <p:ph type="title"/>
          </p:nvPr>
        </p:nvSpPr>
        <p:spPr>
          <a:xfrm>
            <a:off x="4858063" y="2350044"/>
            <a:ext cx="3572700" cy="13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a:p>
            <a:pPr marL="0" lvl="0" indent="0" algn="l" rtl="0">
              <a:spcBef>
                <a:spcPts val="0"/>
              </a:spcBef>
              <a:spcAft>
                <a:spcPts val="0"/>
              </a:spcAft>
              <a:buNone/>
            </a:pPr>
            <a:r>
              <a:rPr lang="en"/>
              <a:t>of the project</a:t>
            </a:r>
            <a:endParaRPr/>
          </a:p>
        </p:txBody>
      </p:sp>
      <p:sp>
        <p:nvSpPr>
          <p:cNvPr id="327" name="Google Shape;327;p37"/>
          <p:cNvSpPr txBox="1">
            <a:spLocks noGrp="1"/>
          </p:cNvSpPr>
          <p:nvPr>
            <p:ph type="title" idx="2"/>
          </p:nvPr>
        </p:nvSpPr>
        <p:spPr>
          <a:xfrm>
            <a:off x="4963434" y="924863"/>
            <a:ext cx="954000" cy="95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328" name="Google Shape;328;p37"/>
          <p:cNvPicPr preferRelativeResize="0">
            <a:picLocks noGrp="1"/>
          </p:cNvPicPr>
          <p:nvPr>
            <p:ph type="pic" idx="3"/>
          </p:nvPr>
        </p:nvPicPr>
        <p:blipFill rotWithShape="1">
          <a:blip r:embed="rId3">
            <a:alphaModFix/>
          </a:blip>
          <a:srcRect l="26160" t="8650" r="32426"/>
          <a:stretch/>
        </p:blipFill>
        <p:spPr>
          <a:xfrm>
            <a:off x="1322338" y="539500"/>
            <a:ext cx="2760602" cy="4064501"/>
          </a:xfrm>
          <a:prstGeom prst="rect">
            <a:avLst/>
          </a:prstGeom>
        </p:spPr>
      </p:pic>
      <p:sp>
        <p:nvSpPr>
          <p:cNvPr id="329" name="Google Shape;329;p37"/>
          <p:cNvSpPr/>
          <p:nvPr/>
        </p:nvSpPr>
        <p:spPr>
          <a:xfrm>
            <a:off x="4963433" y="4179925"/>
            <a:ext cx="1449900" cy="16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5" name="Google Shape;335;p3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337" name="Google Shape;337;p38"/>
          <p:cNvSpPr txBox="1">
            <a:spLocks noGrp="1"/>
          </p:cNvSpPr>
          <p:nvPr>
            <p:ph type="subTitle" idx="2"/>
          </p:nvPr>
        </p:nvSpPr>
        <p:spPr>
          <a:xfrm>
            <a:off x="1628225" y="1950924"/>
            <a:ext cx="7107030" cy="1865666"/>
          </a:xfrm>
          <a:prstGeom prst="rect">
            <a:avLst/>
          </a:prstGeom>
        </p:spPr>
        <p:txBody>
          <a:bodyPr spcFirstLastPara="1" wrap="square" lIns="91425" tIns="91425" rIns="91425" bIns="91425" anchor="t" anchorCtr="0">
            <a:noAutofit/>
          </a:bodyPr>
          <a:lstStyle/>
          <a:p>
            <a:pPr marL="0" lvl="0" indent="0"/>
            <a:r>
              <a:rPr lang="en-GB" sz="1400" dirty="0" smtClean="0"/>
              <a:t>To </a:t>
            </a:r>
            <a:r>
              <a:rPr lang="en-GB" sz="1400" dirty="0"/>
              <a:t>develop an advanced virtual coaching system utilizing deep learning technologies that can accurately evaluate and provide feedback on exercise performance. This system aims to aid both professional athletes and general fitness enthusiasts in improving their form and technique through personalized coaching, ultimately enhancing their overall fitness and reducing the risk of injuries. By achieving this goal, we aim to contribute to the field of AI in sports and fitness, demonstrating the practical application and benefits of deep learning in real-world scenarios.</a:t>
            </a:r>
            <a:endParaRPr sz="1400" dirty="0"/>
          </a:p>
        </p:txBody>
      </p:sp>
      <p:sp>
        <p:nvSpPr>
          <p:cNvPr id="338" name="Google Shape;338;p38"/>
          <p:cNvSpPr txBox="1">
            <a:spLocks noGrp="1"/>
          </p:cNvSpPr>
          <p:nvPr>
            <p:ph type="subTitle" idx="3"/>
          </p:nvPr>
        </p:nvSpPr>
        <p:spPr>
          <a:xfrm>
            <a:off x="1628225" y="1588175"/>
            <a:ext cx="6267600" cy="35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Our aim</a:t>
            </a:r>
            <a:endParaRPr dirty="0"/>
          </a:p>
        </p:txBody>
      </p:sp>
      <p:sp>
        <p:nvSpPr>
          <p:cNvPr id="339" name="Google Shape;339;p38"/>
          <p:cNvSpPr/>
          <p:nvPr/>
        </p:nvSpPr>
        <p:spPr>
          <a:xfrm>
            <a:off x="713225" y="1664364"/>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grpSp>
        <p:nvGrpSpPr>
          <p:cNvPr id="346" name="Google Shape;346;p38"/>
          <p:cNvGrpSpPr/>
          <p:nvPr/>
        </p:nvGrpSpPr>
        <p:grpSpPr>
          <a:xfrm>
            <a:off x="878012" y="1826310"/>
            <a:ext cx="356825" cy="379007"/>
            <a:chOff x="4790492" y="3367504"/>
            <a:chExt cx="356825" cy="379007"/>
          </a:xfrm>
        </p:grpSpPr>
        <p:sp>
          <p:nvSpPr>
            <p:cNvPr id="347" name="Google Shape;347;p38"/>
            <p:cNvSpPr/>
            <p:nvPr/>
          </p:nvSpPr>
          <p:spPr>
            <a:xfrm>
              <a:off x="4856289" y="3657284"/>
              <a:ext cx="24483" cy="22348"/>
            </a:xfrm>
            <a:custGeom>
              <a:avLst/>
              <a:gdLst/>
              <a:ahLst/>
              <a:cxnLst/>
              <a:rect l="l" t="t" r="r" b="b"/>
              <a:pathLst>
                <a:path w="883" h="806" extrusionOk="0">
                  <a:moveTo>
                    <a:pt x="441" y="1"/>
                  </a:moveTo>
                  <a:cubicBezTo>
                    <a:pt x="339" y="1"/>
                    <a:pt x="236" y="40"/>
                    <a:pt x="158" y="119"/>
                  </a:cubicBezTo>
                  <a:cubicBezTo>
                    <a:pt x="0" y="276"/>
                    <a:pt x="0" y="531"/>
                    <a:pt x="158" y="688"/>
                  </a:cubicBezTo>
                  <a:cubicBezTo>
                    <a:pt x="236" y="766"/>
                    <a:pt x="339" y="806"/>
                    <a:pt x="441" y="806"/>
                  </a:cubicBezTo>
                  <a:cubicBezTo>
                    <a:pt x="544" y="806"/>
                    <a:pt x="647" y="766"/>
                    <a:pt x="726" y="688"/>
                  </a:cubicBezTo>
                  <a:cubicBezTo>
                    <a:pt x="882" y="531"/>
                    <a:pt x="882" y="276"/>
                    <a:pt x="726" y="119"/>
                  </a:cubicBezTo>
                  <a:cubicBezTo>
                    <a:pt x="647" y="40"/>
                    <a:pt x="544"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4965092" y="3523527"/>
              <a:ext cx="26064" cy="22348"/>
            </a:xfrm>
            <a:custGeom>
              <a:avLst/>
              <a:gdLst/>
              <a:ahLst/>
              <a:cxnLst/>
              <a:rect l="l" t="t" r="r" b="b"/>
              <a:pathLst>
                <a:path w="940" h="806" extrusionOk="0">
                  <a:moveTo>
                    <a:pt x="538" y="1"/>
                  </a:moveTo>
                  <a:cubicBezTo>
                    <a:pt x="181" y="1"/>
                    <a:pt x="0" y="435"/>
                    <a:pt x="253" y="688"/>
                  </a:cubicBezTo>
                  <a:cubicBezTo>
                    <a:pt x="334" y="769"/>
                    <a:pt x="435" y="805"/>
                    <a:pt x="534" y="805"/>
                  </a:cubicBezTo>
                  <a:cubicBezTo>
                    <a:pt x="741" y="805"/>
                    <a:pt x="940" y="645"/>
                    <a:pt x="940" y="403"/>
                  </a:cubicBezTo>
                  <a:cubicBezTo>
                    <a:pt x="940" y="179"/>
                    <a:pt x="758"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4790492" y="3434106"/>
              <a:ext cx="267265" cy="312406"/>
            </a:xfrm>
            <a:custGeom>
              <a:avLst/>
              <a:gdLst/>
              <a:ahLst/>
              <a:cxnLst/>
              <a:rect l="l" t="t" r="r" b="b"/>
              <a:pathLst>
                <a:path w="9639" h="11267" extrusionOk="0">
                  <a:moveTo>
                    <a:pt x="3334" y="2539"/>
                  </a:moveTo>
                  <a:lnTo>
                    <a:pt x="3903" y="3109"/>
                  </a:lnTo>
                  <a:lnTo>
                    <a:pt x="3334" y="3677"/>
                  </a:lnTo>
                  <a:lnTo>
                    <a:pt x="3903" y="4246"/>
                  </a:lnTo>
                  <a:lnTo>
                    <a:pt x="3334" y="4814"/>
                  </a:lnTo>
                  <a:lnTo>
                    <a:pt x="2766" y="4246"/>
                  </a:lnTo>
                  <a:lnTo>
                    <a:pt x="2196" y="4814"/>
                  </a:lnTo>
                  <a:lnTo>
                    <a:pt x="1628" y="4246"/>
                  </a:lnTo>
                  <a:lnTo>
                    <a:pt x="2196" y="3677"/>
                  </a:lnTo>
                  <a:lnTo>
                    <a:pt x="1628" y="3109"/>
                  </a:lnTo>
                  <a:lnTo>
                    <a:pt x="2196" y="2539"/>
                  </a:lnTo>
                  <a:lnTo>
                    <a:pt x="2766" y="3109"/>
                  </a:lnTo>
                  <a:lnTo>
                    <a:pt x="3334" y="2539"/>
                  </a:lnTo>
                  <a:close/>
                  <a:moveTo>
                    <a:pt x="7403" y="7267"/>
                  </a:moveTo>
                  <a:lnTo>
                    <a:pt x="7971" y="7835"/>
                  </a:lnTo>
                  <a:lnTo>
                    <a:pt x="7403" y="8403"/>
                  </a:lnTo>
                  <a:lnTo>
                    <a:pt x="7971" y="8972"/>
                  </a:lnTo>
                  <a:lnTo>
                    <a:pt x="7403" y="9542"/>
                  </a:lnTo>
                  <a:lnTo>
                    <a:pt x="6835" y="8972"/>
                  </a:lnTo>
                  <a:lnTo>
                    <a:pt x="6266" y="9542"/>
                  </a:lnTo>
                  <a:lnTo>
                    <a:pt x="5698" y="8972"/>
                  </a:lnTo>
                  <a:lnTo>
                    <a:pt x="6266" y="8403"/>
                  </a:lnTo>
                  <a:lnTo>
                    <a:pt x="5698" y="7835"/>
                  </a:lnTo>
                  <a:lnTo>
                    <a:pt x="6266" y="7267"/>
                  </a:lnTo>
                  <a:lnTo>
                    <a:pt x="6835" y="7835"/>
                  </a:lnTo>
                  <a:lnTo>
                    <a:pt x="7403" y="7267"/>
                  </a:lnTo>
                  <a:close/>
                  <a:moveTo>
                    <a:pt x="6853" y="2416"/>
                  </a:moveTo>
                  <a:cubicBezTo>
                    <a:pt x="7141" y="2416"/>
                    <a:pt x="7436" y="2524"/>
                    <a:pt x="7688" y="2776"/>
                  </a:cubicBezTo>
                  <a:cubicBezTo>
                    <a:pt x="8158" y="3246"/>
                    <a:pt x="8158" y="4010"/>
                    <a:pt x="7688" y="4481"/>
                  </a:cubicBezTo>
                  <a:cubicBezTo>
                    <a:pt x="7453" y="4716"/>
                    <a:pt x="7144" y="4834"/>
                    <a:pt x="6836" y="4834"/>
                  </a:cubicBezTo>
                  <a:cubicBezTo>
                    <a:pt x="6646" y="4834"/>
                    <a:pt x="6456" y="4789"/>
                    <a:pt x="6283" y="4700"/>
                  </a:cubicBezTo>
                  <a:cubicBezTo>
                    <a:pt x="5260" y="5555"/>
                    <a:pt x="4424" y="6631"/>
                    <a:pt x="3850" y="7834"/>
                  </a:cubicBezTo>
                  <a:cubicBezTo>
                    <a:pt x="4326" y="8633"/>
                    <a:pt x="3755" y="9658"/>
                    <a:pt x="2814" y="9658"/>
                  </a:cubicBezTo>
                  <a:cubicBezTo>
                    <a:pt x="1748" y="9658"/>
                    <a:pt x="1200" y="8361"/>
                    <a:pt x="1961" y="7600"/>
                  </a:cubicBezTo>
                  <a:cubicBezTo>
                    <a:pt x="2196" y="7365"/>
                    <a:pt x="2505" y="7247"/>
                    <a:pt x="2813" y="7247"/>
                  </a:cubicBezTo>
                  <a:cubicBezTo>
                    <a:pt x="2947" y="7247"/>
                    <a:pt x="3081" y="7269"/>
                    <a:pt x="3209" y="7314"/>
                  </a:cubicBezTo>
                  <a:cubicBezTo>
                    <a:pt x="3822" y="6091"/>
                    <a:pt x="4686" y="4995"/>
                    <a:pt x="5730" y="4114"/>
                  </a:cubicBezTo>
                  <a:cubicBezTo>
                    <a:pt x="5339" y="3221"/>
                    <a:pt x="6067" y="2416"/>
                    <a:pt x="6853" y="2416"/>
                  </a:cubicBezTo>
                  <a:close/>
                  <a:moveTo>
                    <a:pt x="1" y="0"/>
                  </a:moveTo>
                  <a:lnTo>
                    <a:pt x="1" y="11267"/>
                  </a:lnTo>
                  <a:lnTo>
                    <a:pt x="9638" y="11267"/>
                  </a:lnTo>
                  <a:lnTo>
                    <a:pt x="9638" y="0"/>
                  </a:lnTo>
                  <a:lnTo>
                    <a:pt x="8836" y="0"/>
                  </a:lnTo>
                  <a:lnTo>
                    <a:pt x="8836" y="1603"/>
                  </a:lnTo>
                  <a:lnTo>
                    <a:pt x="801" y="1603"/>
                  </a:lnTo>
                  <a:lnTo>
                    <a:pt x="8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4834884" y="3367504"/>
              <a:ext cx="178426" cy="88811"/>
            </a:xfrm>
            <a:custGeom>
              <a:avLst/>
              <a:gdLst/>
              <a:ahLst/>
              <a:cxnLst/>
              <a:rect l="l" t="t" r="r" b="b"/>
              <a:pathLst>
                <a:path w="6435" h="3203" extrusionOk="0">
                  <a:moveTo>
                    <a:pt x="3218" y="0"/>
                  </a:moveTo>
                  <a:cubicBezTo>
                    <a:pt x="2329" y="0"/>
                    <a:pt x="1609" y="718"/>
                    <a:pt x="1609" y="1602"/>
                  </a:cubicBezTo>
                  <a:lnTo>
                    <a:pt x="1" y="1602"/>
                  </a:lnTo>
                  <a:lnTo>
                    <a:pt x="1" y="3203"/>
                  </a:lnTo>
                  <a:lnTo>
                    <a:pt x="6435" y="3203"/>
                  </a:lnTo>
                  <a:lnTo>
                    <a:pt x="6435" y="1602"/>
                  </a:lnTo>
                  <a:lnTo>
                    <a:pt x="4826" y="1602"/>
                  </a:lnTo>
                  <a:cubicBezTo>
                    <a:pt x="4826" y="718"/>
                    <a:pt x="4106" y="0"/>
                    <a:pt x="3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5080660" y="3523665"/>
              <a:ext cx="66657" cy="219574"/>
            </a:xfrm>
            <a:custGeom>
              <a:avLst/>
              <a:gdLst/>
              <a:ahLst/>
              <a:cxnLst/>
              <a:rect l="l" t="t" r="r" b="b"/>
              <a:pathLst>
                <a:path w="2404" h="7919" extrusionOk="0">
                  <a:moveTo>
                    <a:pt x="0" y="0"/>
                  </a:moveTo>
                  <a:lnTo>
                    <a:pt x="0" y="4903"/>
                  </a:lnTo>
                  <a:lnTo>
                    <a:pt x="1203" y="7919"/>
                  </a:lnTo>
                  <a:lnTo>
                    <a:pt x="2403" y="4903"/>
                  </a:lnTo>
                  <a:lnTo>
                    <a:pt x="24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5080660" y="3457064"/>
              <a:ext cx="66657" cy="44419"/>
            </a:xfrm>
            <a:custGeom>
              <a:avLst/>
              <a:gdLst/>
              <a:ahLst/>
              <a:cxnLst/>
              <a:rect l="l" t="t" r="r" b="b"/>
              <a:pathLst>
                <a:path w="2404" h="1602" extrusionOk="0">
                  <a:moveTo>
                    <a:pt x="0" y="1"/>
                  </a:moveTo>
                  <a:lnTo>
                    <a:pt x="0" y="1602"/>
                  </a:lnTo>
                  <a:lnTo>
                    <a:pt x="2403" y="1602"/>
                  </a:lnTo>
                  <a:lnTo>
                    <a:pt x="2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87405" y="844214"/>
            <a:ext cx="6520949" cy="3283401"/>
          </a:xfrm>
        </p:spPr>
        <p:txBody>
          <a:bodyPr/>
          <a:lstStyle/>
          <a:p>
            <a:r>
              <a:rPr lang="en-GB" dirty="0" smtClean="0"/>
              <a:t>To </a:t>
            </a:r>
            <a:r>
              <a:rPr lang="en-GB" dirty="0"/>
              <a:t>successfully collect, annotate, and </a:t>
            </a:r>
            <a:r>
              <a:rPr lang="en-GB" dirty="0" smtClean="0"/>
              <a:t>analyse </a:t>
            </a:r>
            <a:r>
              <a:rPr lang="en-GB" dirty="0"/>
              <a:t>exercise data from a diverse </a:t>
            </a:r>
            <a:r>
              <a:rPr lang="en-GB" dirty="0" smtClean="0"/>
              <a:t>group of </a:t>
            </a:r>
          </a:p>
          <a:p>
            <a:r>
              <a:rPr lang="en-GB" dirty="0" smtClean="0"/>
              <a:t>participants </a:t>
            </a:r>
            <a:r>
              <a:rPr lang="en-GB" dirty="0"/>
              <a:t>within the academic term. This data will be used to develop a </a:t>
            </a:r>
            <a:endParaRPr lang="en-GB" dirty="0" smtClean="0"/>
          </a:p>
          <a:p>
            <a:r>
              <a:rPr lang="en-GB" dirty="0" smtClean="0"/>
              <a:t>preliminary </a:t>
            </a:r>
            <a:r>
              <a:rPr lang="en-GB" dirty="0"/>
              <a:t>deep learning model capable of evaluating exercise performance with </a:t>
            </a:r>
          </a:p>
          <a:p>
            <a:r>
              <a:rPr lang="en-GB" dirty="0" smtClean="0"/>
              <a:t>high </a:t>
            </a:r>
            <a:r>
              <a:rPr lang="en-GB" dirty="0"/>
              <a:t>accuracy. Specifically, </a:t>
            </a:r>
            <a:r>
              <a:rPr lang="en-GB" dirty="0" smtClean="0"/>
              <a:t>our goal is to:</a:t>
            </a:r>
          </a:p>
          <a:p>
            <a:endParaRPr lang="en-GB" dirty="0"/>
          </a:p>
          <a:p>
            <a:pPr>
              <a:buFont typeface="Wingdings" panose="05000000000000000000" pitchFamily="2" charset="2"/>
              <a:buChar char="Ø"/>
            </a:pPr>
            <a:r>
              <a:rPr lang="en-GB" b="1" dirty="0"/>
              <a:t>Data Collection:</a:t>
            </a:r>
            <a:endParaRPr lang="en-GB" dirty="0"/>
          </a:p>
          <a:p>
            <a:pPr lvl="1"/>
            <a:r>
              <a:rPr lang="en-GB" b="1" dirty="0"/>
              <a:t>Target:</a:t>
            </a:r>
            <a:r>
              <a:rPr lang="en-GB" dirty="0"/>
              <a:t> Gather data from at least </a:t>
            </a:r>
            <a:r>
              <a:rPr lang="en-GB" dirty="0" smtClean="0"/>
              <a:t>30 </a:t>
            </a:r>
            <a:r>
              <a:rPr lang="en-GB" dirty="0"/>
              <a:t>participants.</a:t>
            </a:r>
          </a:p>
          <a:p>
            <a:pPr lvl="1"/>
            <a:r>
              <a:rPr lang="en-GB" b="1" dirty="0"/>
              <a:t>Deadline:</a:t>
            </a:r>
            <a:r>
              <a:rPr lang="en-GB" dirty="0"/>
              <a:t> By the end of Week 9.</a:t>
            </a:r>
          </a:p>
          <a:p>
            <a:pPr>
              <a:buFont typeface="Wingdings" panose="05000000000000000000" pitchFamily="2" charset="2"/>
              <a:buChar char="Ø"/>
            </a:pPr>
            <a:r>
              <a:rPr lang="en-GB" b="1" dirty="0"/>
              <a:t>Data Annotation:</a:t>
            </a:r>
            <a:endParaRPr lang="en-GB" dirty="0"/>
          </a:p>
          <a:p>
            <a:pPr lvl="1"/>
            <a:r>
              <a:rPr lang="en-GB" b="1" dirty="0"/>
              <a:t>Target:</a:t>
            </a:r>
            <a:r>
              <a:rPr lang="en-GB" dirty="0"/>
              <a:t> Annotate all collected videos with metadata (age, weight, height) and detailed exercise scores.</a:t>
            </a:r>
          </a:p>
          <a:p>
            <a:pPr lvl="1"/>
            <a:r>
              <a:rPr lang="en-GB" b="1" dirty="0"/>
              <a:t>Deadline:</a:t>
            </a:r>
            <a:r>
              <a:rPr lang="en-GB" dirty="0"/>
              <a:t> By the end of Week 11.</a:t>
            </a:r>
          </a:p>
          <a:p>
            <a:pPr>
              <a:buFont typeface="Wingdings" panose="05000000000000000000" pitchFamily="2" charset="2"/>
              <a:buChar char="Ø"/>
            </a:pPr>
            <a:r>
              <a:rPr lang="en-GB" b="1" dirty="0" smtClean="0"/>
              <a:t>Scoring </a:t>
            </a:r>
            <a:r>
              <a:rPr lang="en-GB" b="1" dirty="0"/>
              <a:t>System:</a:t>
            </a:r>
            <a:endParaRPr lang="en-GB" dirty="0"/>
          </a:p>
          <a:p>
            <a:pPr lvl="1"/>
            <a:r>
              <a:rPr lang="en-GB" b="1" dirty="0"/>
              <a:t>Target:</a:t>
            </a:r>
            <a:r>
              <a:rPr lang="en-GB" dirty="0"/>
              <a:t> Implement a scoring system for accurate exercise performance feedback.</a:t>
            </a:r>
          </a:p>
          <a:p>
            <a:pPr lvl="1"/>
            <a:r>
              <a:rPr lang="en-GB" b="1" dirty="0"/>
              <a:t>Deadline:</a:t>
            </a:r>
            <a:r>
              <a:rPr lang="en-GB" dirty="0"/>
              <a:t> By the end of Week 12</a:t>
            </a:r>
            <a:r>
              <a:rPr lang="en-GB" dirty="0" smtClean="0"/>
              <a:t>.</a:t>
            </a:r>
          </a:p>
          <a:p>
            <a:pPr>
              <a:buFont typeface="Wingdings" panose="05000000000000000000" pitchFamily="2" charset="2"/>
              <a:buChar char="Ø"/>
            </a:pPr>
            <a:r>
              <a:rPr lang="en-GB" b="1" dirty="0"/>
              <a:t>Future Goal:</a:t>
            </a:r>
          </a:p>
          <a:p>
            <a:r>
              <a:rPr lang="en-GB" dirty="0"/>
              <a:t>Develop a mobile application that provides instant live scoring and feedback during exercises to further enhance user experience and training effectiveness.</a:t>
            </a:r>
          </a:p>
          <a:p>
            <a:pPr lvl="1"/>
            <a:endParaRPr lang="en-GB" dirty="0"/>
          </a:p>
          <a:p>
            <a:endParaRPr lang="en-GB" dirty="0"/>
          </a:p>
        </p:txBody>
      </p:sp>
      <p:sp>
        <p:nvSpPr>
          <p:cNvPr id="8" name="Google Shape;340;p38"/>
          <p:cNvSpPr/>
          <p:nvPr/>
        </p:nvSpPr>
        <p:spPr>
          <a:xfrm>
            <a:off x="987424" y="492764"/>
            <a:ext cx="686400" cy="7029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grpSp>
        <p:nvGrpSpPr>
          <p:cNvPr id="9" name="Google Shape;341;p38"/>
          <p:cNvGrpSpPr/>
          <p:nvPr/>
        </p:nvGrpSpPr>
        <p:grpSpPr>
          <a:xfrm>
            <a:off x="1141106" y="654696"/>
            <a:ext cx="379035" cy="379035"/>
            <a:chOff x="3984786" y="3963895"/>
            <a:chExt cx="379035" cy="379035"/>
          </a:xfrm>
        </p:grpSpPr>
        <p:sp>
          <p:nvSpPr>
            <p:cNvPr id="10" name="Google Shape;342;p38"/>
            <p:cNvSpPr/>
            <p:nvPr/>
          </p:nvSpPr>
          <p:spPr>
            <a:xfrm>
              <a:off x="4140864" y="3963895"/>
              <a:ext cx="66906" cy="66906"/>
            </a:xfrm>
            <a:custGeom>
              <a:avLst/>
              <a:gdLst/>
              <a:ahLst/>
              <a:cxnLst/>
              <a:rect l="l" t="t" r="r" b="b"/>
              <a:pathLst>
                <a:path w="2413" h="2413" extrusionOk="0">
                  <a:moveTo>
                    <a:pt x="1206" y="1"/>
                  </a:moveTo>
                  <a:cubicBezTo>
                    <a:pt x="540" y="1"/>
                    <a:pt x="1" y="541"/>
                    <a:pt x="1" y="1207"/>
                  </a:cubicBezTo>
                  <a:cubicBezTo>
                    <a:pt x="1" y="1874"/>
                    <a:pt x="540" y="2413"/>
                    <a:pt x="1206" y="2413"/>
                  </a:cubicBezTo>
                  <a:cubicBezTo>
                    <a:pt x="1872" y="2413"/>
                    <a:pt x="2413" y="1874"/>
                    <a:pt x="2413" y="1207"/>
                  </a:cubicBezTo>
                  <a:cubicBezTo>
                    <a:pt x="2413" y="541"/>
                    <a:pt x="1872" y="1"/>
                    <a:pt x="1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3;p38"/>
            <p:cNvSpPr/>
            <p:nvPr/>
          </p:nvSpPr>
          <p:spPr>
            <a:xfrm>
              <a:off x="4029400" y="4164531"/>
              <a:ext cx="66906" cy="66906"/>
            </a:xfrm>
            <a:custGeom>
              <a:avLst/>
              <a:gdLst/>
              <a:ahLst/>
              <a:cxnLst/>
              <a:rect l="l" t="t" r="r" b="b"/>
              <a:pathLst>
                <a:path w="2413" h="2413" extrusionOk="0">
                  <a:moveTo>
                    <a:pt x="1205" y="1"/>
                  </a:moveTo>
                  <a:cubicBezTo>
                    <a:pt x="539" y="1"/>
                    <a:pt x="0" y="541"/>
                    <a:pt x="0" y="1207"/>
                  </a:cubicBezTo>
                  <a:cubicBezTo>
                    <a:pt x="0" y="1874"/>
                    <a:pt x="539" y="2413"/>
                    <a:pt x="1205" y="2413"/>
                  </a:cubicBezTo>
                  <a:cubicBezTo>
                    <a:pt x="1872" y="2413"/>
                    <a:pt x="2412" y="1874"/>
                    <a:pt x="2412" y="1207"/>
                  </a:cubicBezTo>
                  <a:cubicBezTo>
                    <a:pt x="2412" y="541"/>
                    <a:pt x="1872" y="1"/>
                    <a:pt x="1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4;p38"/>
            <p:cNvSpPr/>
            <p:nvPr/>
          </p:nvSpPr>
          <p:spPr>
            <a:xfrm>
              <a:off x="3984786" y="4030829"/>
              <a:ext cx="379035" cy="312101"/>
            </a:xfrm>
            <a:custGeom>
              <a:avLst/>
              <a:gdLst/>
              <a:ahLst/>
              <a:cxnLst/>
              <a:rect l="l" t="t" r="r" b="b"/>
              <a:pathLst>
                <a:path w="13670" h="11256" extrusionOk="0">
                  <a:moveTo>
                    <a:pt x="6848" y="1"/>
                  </a:moveTo>
                  <a:cubicBezTo>
                    <a:pt x="5295" y="1"/>
                    <a:pt x="4031" y="1263"/>
                    <a:pt x="4031" y="2815"/>
                  </a:cubicBezTo>
                  <a:lnTo>
                    <a:pt x="4031" y="4021"/>
                  </a:lnTo>
                  <a:lnTo>
                    <a:pt x="6435" y="4021"/>
                  </a:lnTo>
                  <a:lnTo>
                    <a:pt x="6435" y="7043"/>
                  </a:lnTo>
                  <a:lnTo>
                    <a:pt x="4956" y="8225"/>
                  </a:lnTo>
                  <a:cubicBezTo>
                    <a:pt x="4439" y="7620"/>
                    <a:pt x="3671" y="7236"/>
                    <a:pt x="2815" y="7236"/>
                  </a:cubicBezTo>
                  <a:cubicBezTo>
                    <a:pt x="2769" y="7236"/>
                    <a:pt x="2723" y="7237"/>
                    <a:pt x="2677" y="7239"/>
                  </a:cubicBezTo>
                  <a:cubicBezTo>
                    <a:pt x="1205" y="7311"/>
                    <a:pt x="1" y="8605"/>
                    <a:pt x="1" y="10081"/>
                  </a:cubicBezTo>
                  <a:lnTo>
                    <a:pt x="1" y="11255"/>
                  </a:lnTo>
                  <a:lnTo>
                    <a:pt x="5634" y="11255"/>
                  </a:lnTo>
                  <a:lnTo>
                    <a:pt x="5634" y="10050"/>
                  </a:lnTo>
                  <a:cubicBezTo>
                    <a:pt x="5634" y="9644"/>
                    <a:pt x="5548" y="9258"/>
                    <a:pt x="5393" y="8909"/>
                  </a:cubicBezTo>
                  <a:lnTo>
                    <a:pt x="6835" y="7750"/>
                  </a:lnTo>
                  <a:lnTo>
                    <a:pt x="8277" y="8909"/>
                  </a:lnTo>
                  <a:cubicBezTo>
                    <a:pt x="8122" y="9258"/>
                    <a:pt x="8036" y="9644"/>
                    <a:pt x="8036" y="10050"/>
                  </a:cubicBezTo>
                  <a:lnTo>
                    <a:pt x="8036" y="11255"/>
                  </a:lnTo>
                  <a:lnTo>
                    <a:pt x="13669" y="11255"/>
                  </a:lnTo>
                  <a:lnTo>
                    <a:pt x="13669" y="10050"/>
                  </a:lnTo>
                  <a:cubicBezTo>
                    <a:pt x="13669" y="8498"/>
                    <a:pt x="12407" y="7236"/>
                    <a:pt x="10855" y="7236"/>
                  </a:cubicBezTo>
                  <a:cubicBezTo>
                    <a:pt x="9999" y="7236"/>
                    <a:pt x="9231" y="7620"/>
                    <a:pt x="8714" y="8225"/>
                  </a:cubicBezTo>
                  <a:lnTo>
                    <a:pt x="7235" y="7043"/>
                  </a:lnTo>
                  <a:lnTo>
                    <a:pt x="7235" y="4021"/>
                  </a:lnTo>
                  <a:lnTo>
                    <a:pt x="9665" y="4021"/>
                  </a:lnTo>
                  <a:lnTo>
                    <a:pt x="9665" y="2843"/>
                  </a:lnTo>
                  <a:cubicBezTo>
                    <a:pt x="9665" y="1366"/>
                    <a:pt x="8537" y="118"/>
                    <a:pt x="7063" y="9"/>
                  </a:cubicBezTo>
                  <a:cubicBezTo>
                    <a:pt x="6991" y="4"/>
                    <a:pt x="6919" y="1"/>
                    <a:pt x="6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45;p38"/>
            <p:cNvSpPr/>
            <p:nvPr/>
          </p:nvSpPr>
          <p:spPr>
            <a:xfrm>
              <a:off x="4252357" y="4164531"/>
              <a:ext cx="66906" cy="66906"/>
            </a:xfrm>
            <a:custGeom>
              <a:avLst/>
              <a:gdLst/>
              <a:ahLst/>
              <a:cxnLst/>
              <a:rect l="l" t="t" r="r" b="b"/>
              <a:pathLst>
                <a:path w="2413" h="2413" extrusionOk="0">
                  <a:moveTo>
                    <a:pt x="1205" y="1"/>
                  </a:moveTo>
                  <a:cubicBezTo>
                    <a:pt x="539" y="1"/>
                    <a:pt x="0" y="541"/>
                    <a:pt x="0" y="1207"/>
                  </a:cubicBezTo>
                  <a:cubicBezTo>
                    <a:pt x="0" y="1874"/>
                    <a:pt x="539" y="2413"/>
                    <a:pt x="1205" y="2413"/>
                  </a:cubicBezTo>
                  <a:cubicBezTo>
                    <a:pt x="1872" y="2413"/>
                    <a:pt x="2412" y="1874"/>
                    <a:pt x="2412" y="1207"/>
                  </a:cubicBezTo>
                  <a:cubicBezTo>
                    <a:pt x="2412" y="541"/>
                    <a:pt x="1872" y="1"/>
                    <a:pt x="1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334;p38"/>
          <p:cNvSpPr txBox="1">
            <a:spLocks noGrp="1"/>
          </p:cNvSpPr>
          <p:nvPr>
            <p:ph type="subTitle" idx="4"/>
          </p:nvPr>
        </p:nvSpPr>
        <p:spPr>
          <a:xfrm>
            <a:off x="1827506" y="567038"/>
            <a:ext cx="6267600" cy="35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goal</a:t>
            </a:r>
            <a:endParaRPr dirty="0"/>
          </a:p>
        </p:txBody>
      </p:sp>
    </p:spTree>
    <p:extLst>
      <p:ext uri="{BB962C8B-B14F-4D97-AF65-F5344CB8AC3E}">
        <p14:creationId xmlns:p14="http://schemas.microsoft.com/office/powerpoint/2010/main" val="24073565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9"/>
          <p:cNvSpPr txBox="1">
            <a:spLocks noGrp="1"/>
          </p:cNvSpPr>
          <p:nvPr>
            <p:ph type="title"/>
          </p:nvPr>
        </p:nvSpPr>
        <p:spPr>
          <a:xfrm>
            <a:off x="789425" y="5242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58" name="Google Shape;358;p39"/>
          <p:cNvSpPr txBox="1">
            <a:spLocks noGrp="1"/>
          </p:cNvSpPr>
          <p:nvPr>
            <p:ph type="subTitle" idx="4"/>
          </p:nvPr>
        </p:nvSpPr>
        <p:spPr>
          <a:xfrm>
            <a:off x="713225" y="2202125"/>
            <a:ext cx="23697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Human</a:t>
            </a:r>
            <a:endParaRPr dirty="0"/>
          </a:p>
          <a:p>
            <a:pPr marL="0" lvl="0" indent="0" algn="l" rtl="0">
              <a:spcBef>
                <a:spcPts val="0"/>
              </a:spcBef>
              <a:spcAft>
                <a:spcPts val="0"/>
              </a:spcAft>
              <a:buNone/>
            </a:pPr>
            <a:r>
              <a:rPr lang="en" dirty="0"/>
              <a:t>resources</a:t>
            </a:r>
            <a:endParaRPr dirty="0"/>
          </a:p>
        </p:txBody>
      </p:sp>
      <p:sp>
        <p:nvSpPr>
          <p:cNvPr id="360" name="Google Shape;360;p39"/>
          <p:cNvSpPr txBox="1">
            <a:spLocks noGrp="1"/>
          </p:cNvSpPr>
          <p:nvPr>
            <p:ph type="subTitle" idx="1"/>
          </p:nvPr>
        </p:nvSpPr>
        <p:spPr>
          <a:xfrm>
            <a:off x="2241312" y="1416976"/>
            <a:ext cx="5665154" cy="29556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Our </a:t>
            </a:r>
            <a:r>
              <a:rPr lang="en" dirty="0"/>
              <a:t>team is composed of experienced professionals with the necessary skills and expertise to complete the project on time and</a:t>
            </a:r>
            <a:endParaRPr dirty="0"/>
          </a:p>
          <a:p>
            <a:pPr marL="0" lvl="0" indent="0" algn="l" rtl="0">
              <a:spcBef>
                <a:spcPts val="0"/>
              </a:spcBef>
              <a:spcAft>
                <a:spcPts val="0"/>
              </a:spcAft>
              <a:buNone/>
            </a:pPr>
            <a:r>
              <a:rPr lang="en" dirty="0"/>
              <a:t>within </a:t>
            </a:r>
            <a:r>
              <a:rPr lang="en" dirty="0" smtClean="0"/>
              <a:t>budget.</a:t>
            </a:r>
          </a:p>
          <a:p>
            <a:pPr marL="0" lvl="0" indent="0" algn="l" rtl="0">
              <a:spcBef>
                <a:spcPts val="0"/>
              </a:spcBef>
              <a:spcAft>
                <a:spcPts val="0"/>
              </a:spcAft>
              <a:buNone/>
            </a:pPr>
            <a:endParaRPr lang="en" dirty="0" smtClean="0"/>
          </a:p>
          <a:p>
            <a:r>
              <a:rPr lang="en-GB" b="1" dirty="0"/>
              <a:t>Team Members:</a:t>
            </a:r>
            <a:endParaRPr lang="en-GB" dirty="0"/>
          </a:p>
          <a:p>
            <a:pPr lvl="1"/>
            <a:r>
              <a:rPr lang="en-GB" dirty="0"/>
              <a:t>4 Undergraduate Engineers specializing in Computer and Communication Engineering with a minor in AI.</a:t>
            </a:r>
          </a:p>
          <a:p>
            <a:r>
              <a:rPr lang="en-GB" b="1" dirty="0"/>
              <a:t>Supervision:</a:t>
            </a:r>
            <a:endParaRPr lang="en-GB" dirty="0"/>
          </a:p>
          <a:p>
            <a:pPr lvl="1"/>
            <a:r>
              <a:rPr lang="en-GB" b="1" dirty="0" err="1"/>
              <a:t>Dr.</a:t>
            </a:r>
            <a:r>
              <a:rPr lang="en-GB" b="1" dirty="0"/>
              <a:t> </a:t>
            </a:r>
            <a:r>
              <a:rPr lang="en-GB" b="1" dirty="0" err="1"/>
              <a:t>Walid</a:t>
            </a:r>
            <a:r>
              <a:rPr lang="en-GB" b="1" dirty="0"/>
              <a:t> </a:t>
            </a:r>
            <a:r>
              <a:rPr lang="en-GB" b="1" dirty="0" err="1"/>
              <a:t>Gomaa</a:t>
            </a:r>
            <a:r>
              <a:rPr lang="en-GB" b="1" dirty="0"/>
              <a:t> </a:t>
            </a:r>
            <a:endParaRPr lang="en-GB" b="1" dirty="0" smtClean="0"/>
          </a:p>
          <a:p>
            <a:pPr lvl="1"/>
            <a:r>
              <a:rPr lang="en-US" b="1" dirty="0" smtClean="0"/>
              <a:t>Eng. Mohamed </a:t>
            </a:r>
            <a:r>
              <a:rPr lang="en-US" b="1" dirty="0" err="1" smtClean="0"/>
              <a:t>Hatem</a:t>
            </a:r>
            <a:r>
              <a:rPr lang="en-US" b="1" dirty="0" smtClean="0"/>
              <a:t> (TA)</a:t>
            </a:r>
            <a:endParaRPr lang="en-GB" b="1" dirty="0"/>
          </a:p>
          <a:p>
            <a:r>
              <a:rPr lang="en-GB" b="1" dirty="0"/>
              <a:t>Collaboration:</a:t>
            </a:r>
            <a:endParaRPr lang="en-GB" dirty="0"/>
          </a:p>
          <a:p>
            <a:pPr lvl="1"/>
            <a:r>
              <a:rPr lang="en-GB" dirty="0" err="1"/>
              <a:t>Dr.</a:t>
            </a:r>
            <a:r>
              <a:rPr lang="en-GB" dirty="0"/>
              <a:t> </a:t>
            </a:r>
            <a:r>
              <a:rPr lang="en-GB" dirty="0" smtClean="0"/>
              <a:t>Islam </a:t>
            </a:r>
            <a:r>
              <a:rPr lang="en-GB" dirty="0" err="1" smtClean="0"/>
              <a:t>Ezz</a:t>
            </a:r>
            <a:r>
              <a:rPr lang="en-GB" dirty="0" smtClean="0"/>
              <a:t> El Din </a:t>
            </a:r>
            <a:r>
              <a:rPr lang="en-GB" dirty="0"/>
              <a:t>(Sports Coach and Expert in Exercise Scoring).</a:t>
            </a:r>
          </a:p>
          <a:p>
            <a:pPr marL="0" lvl="0" indent="0" algn="l" rtl="0">
              <a:spcBef>
                <a:spcPts val="0"/>
              </a:spcBef>
              <a:spcAft>
                <a:spcPts val="0"/>
              </a:spcAft>
              <a:buNone/>
            </a:pPr>
            <a:endParaRPr dirty="0"/>
          </a:p>
        </p:txBody>
      </p:sp>
      <p:sp>
        <p:nvSpPr>
          <p:cNvPr id="364" name="Google Shape;364;p39"/>
          <p:cNvSpPr/>
          <p:nvPr/>
        </p:nvSpPr>
        <p:spPr>
          <a:xfrm>
            <a:off x="789425" y="1416978"/>
            <a:ext cx="559200" cy="572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grpSp>
        <p:nvGrpSpPr>
          <p:cNvPr id="383" name="Google Shape;383;p39"/>
          <p:cNvGrpSpPr/>
          <p:nvPr/>
        </p:nvGrpSpPr>
        <p:grpSpPr>
          <a:xfrm>
            <a:off x="930207" y="1548955"/>
            <a:ext cx="277751" cy="308860"/>
            <a:chOff x="720012" y="1557287"/>
            <a:chExt cx="340882" cy="379063"/>
          </a:xfrm>
        </p:grpSpPr>
        <p:sp>
          <p:nvSpPr>
            <p:cNvPr id="384" name="Google Shape;384;p39"/>
            <p:cNvSpPr/>
            <p:nvPr/>
          </p:nvSpPr>
          <p:spPr>
            <a:xfrm>
              <a:off x="812705" y="1813821"/>
              <a:ext cx="156217" cy="66990"/>
            </a:xfrm>
            <a:custGeom>
              <a:avLst/>
              <a:gdLst/>
              <a:ahLst/>
              <a:cxnLst/>
              <a:rect l="l" t="t" r="r" b="b"/>
              <a:pathLst>
                <a:path w="5634" h="2416" extrusionOk="0">
                  <a:moveTo>
                    <a:pt x="1134" y="1"/>
                  </a:moveTo>
                  <a:lnTo>
                    <a:pt x="805" y="1615"/>
                  </a:lnTo>
                  <a:lnTo>
                    <a:pt x="0" y="1615"/>
                  </a:lnTo>
                  <a:lnTo>
                    <a:pt x="0" y="2416"/>
                  </a:lnTo>
                  <a:lnTo>
                    <a:pt x="5634" y="2416"/>
                  </a:lnTo>
                  <a:lnTo>
                    <a:pt x="5634" y="1615"/>
                  </a:lnTo>
                  <a:lnTo>
                    <a:pt x="4829" y="1615"/>
                  </a:lnTo>
                  <a:lnTo>
                    <a:pt x="4502" y="1"/>
                  </a:lnTo>
                  <a:cubicBezTo>
                    <a:pt x="3973" y="276"/>
                    <a:pt x="3396" y="414"/>
                    <a:pt x="2818" y="414"/>
                  </a:cubicBezTo>
                  <a:cubicBezTo>
                    <a:pt x="2240" y="414"/>
                    <a:pt x="1662" y="276"/>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779487" y="1902993"/>
              <a:ext cx="222097" cy="33356"/>
            </a:xfrm>
            <a:custGeom>
              <a:avLst/>
              <a:gdLst/>
              <a:ahLst/>
              <a:cxnLst/>
              <a:rect l="l" t="t" r="r" b="b"/>
              <a:pathLst>
                <a:path w="8010" h="1203" extrusionOk="0">
                  <a:moveTo>
                    <a:pt x="401" y="0"/>
                  </a:moveTo>
                  <a:lnTo>
                    <a:pt x="0" y="1202"/>
                  </a:lnTo>
                  <a:lnTo>
                    <a:pt x="8009" y="1202"/>
                  </a:lnTo>
                  <a:lnTo>
                    <a:pt x="76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868243" y="1668779"/>
              <a:ext cx="44614" cy="44614"/>
            </a:xfrm>
            <a:custGeom>
              <a:avLst/>
              <a:gdLst/>
              <a:ahLst/>
              <a:cxnLst/>
              <a:rect l="l" t="t" r="r" b="b"/>
              <a:pathLst>
                <a:path w="1609" h="1609" extrusionOk="0">
                  <a:moveTo>
                    <a:pt x="804" y="0"/>
                  </a:moveTo>
                  <a:cubicBezTo>
                    <a:pt x="360" y="0"/>
                    <a:pt x="0" y="361"/>
                    <a:pt x="0" y="804"/>
                  </a:cubicBezTo>
                  <a:cubicBezTo>
                    <a:pt x="0" y="1248"/>
                    <a:pt x="360" y="1609"/>
                    <a:pt x="804" y="1609"/>
                  </a:cubicBezTo>
                  <a:cubicBezTo>
                    <a:pt x="1248" y="1609"/>
                    <a:pt x="1609" y="1248"/>
                    <a:pt x="1609" y="804"/>
                  </a:cubicBezTo>
                  <a:cubicBezTo>
                    <a:pt x="1609" y="361"/>
                    <a:pt x="1248"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790495" y="1623916"/>
              <a:ext cx="200636" cy="178399"/>
            </a:xfrm>
            <a:custGeom>
              <a:avLst/>
              <a:gdLst/>
              <a:ahLst/>
              <a:cxnLst/>
              <a:rect l="l" t="t" r="r" b="b"/>
              <a:pathLst>
                <a:path w="7236" h="6434" extrusionOk="0">
                  <a:moveTo>
                    <a:pt x="3608" y="815"/>
                  </a:moveTo>
                  <a:cubicBezTo>
                    <a:pt x="4495" y="815"/>
                    <a:pt x="5216" y="1536"/>
                    <a:pt x="5216" y="2423"/>
                  </a:cubicBezTo>
                  <a:cubicBezTo>
                    <a:pt x="5216" y="3310"/>
                    <a:pt x="4495" y="4030"/>
                    <a:pt x="3608" y="4030"/>
                  </a:cubicBezTo>
                  <a:cubicBezTo>
                    <a:pt x="2721" y="4030"/>
                    <a:pt x="1999" y="3310"/>
                    <a:pt x="1999" y="2423"/>
                  </a:cubicBezTo>
                  <a:cubicBezTo>
                    <a:pt x="1999" y="1536"/>
                    <a:pt x="2721" y="815"/>
                    <a:pt x="3608" y="815"/>
                  </a:cubicBezTo>
                  <a:close/>
                  <a:moveTo>
                    <a:pt x="1" y="1"/>
                  </a:moveTo>
                  <a:lnTo>
                    <a:pt x="1" y="2815"/>
                  </a:lnTo>
                  <a:cubicBezTo>
                    <a:pt x="1" y="4817"/>
                    <a:pt x="1624" y="6433"/>
                    <a:pt x="3618" y="6433"/>
                  </a:cubicBezTo>
                  <a:cubicBezTo>
                    <a:pt x="5614" y="6433"/>
                    <a:pt x="7235" y="4815"/>
                    <a:pt x="7235" y="2815"/>
                  </a:cubicBezTo>
                  <a:lnTo>
                    <a:pt x="7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790495" y="1557287"/>
              <a:ext cx="200636" cy="44475"/>
            </a:xfrm>
            <a:custGeom>
              <a:avLst/>
              <a:gdLst/>
              <a:ahLst/>
              <a:cxnLst/>
              <a:rect l="l" t="t" r="r" b="b"/>
              <a:pathLst>
                <a:path w="7236" h="1604" extrusionOk="0">
                  <a:moveTo>
                    <a:pt x="1" y="1"/>
                  </a:moveTo>
                  <a:lnTo>
                    <a:pt x="1" y="1603"/>
                  </a:lnTo>
                  <a:lnTo>
                    <a:pt x="7235" y="1603"/>
                  </a:lnTo>
                  <a:cubicBezTo>
                    <a:pt x="7235" y="1127"/>
                    <a:pt x="7235" y="487"/>
                    <a:pt x="7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1013341" y="1579496"/>
              <a:ext cx="47553" cy="117925"/>
            </a:xfrm>
            <a:custGeom>
              <a:avLst/>
              <a:gdLst/>
              <a:ahLst/>
              <a:cxnLst/>
              <a:rect l="l" t="t" r="r" b="b"/>
              <a:pathLst>
                <a:path w="1715" h="4253" extrusionOk="0">
                  <a:moveTo>
                    <a:pt x="1714" y="0"/>
                  </a:moveTo>
                  <a:lnTo>
                    <a:pt x="0" y="2"/>
                  </a:lnTo>
                  <a:lnTo>
                    <a:pt x="0" y="802"/>
                  </a:lnTo>
                  <a:lnTo>
                    <a:pt x="689" y="802"/>
                  </a:lnTo>
                  <a:lnTo>
                    <a:pt x="56" y="3330"/>
                  </a:lnTo>
                  <a:lnTo>
                    <a:pt x="0" y="3357"/>
                  </a:lnTo>
                  <a:lnTo>
                    <a:pt x="0" y="4253"/>
                  </a:lnTo>
                  <a:lnTo>
                    <a:pt x="744" y="3880"/>
                  </a:lnTo>
                  <a:lnTo>
                    <a:pt x="17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720012" y="1579524"/>
              <a:ext cx="47580" cy="117897"/>
            </a:xfrm>
            <a:custGeom>
              <a:avLst/>
              <a:gdLst/>
              <a:ahLst/>
              <a:cxnLst/>
              <a:rect l="l" t="t" r="r" b="b"/>
              <a:pathLst>
                <a:path w="1716" h="4252" extrusionOk="0">
                  <a:moveTo>
                    <a:pt x="1" y="1"/>
                  </a:moveTo>
                  <a:lnTo>
                    <a:pt x="971" y="3879"/>
                  </a:lnTo>
                  <a:lnTo>
                    <a:pt x="1716" y="4252"/>
                  </a:lnTo>
                  <a:lnTo>
                    <a:pt x="1716" y="3356"/>
                  </a:lnTo>
                  <a:lnTo>
                    <a:pt x="1659" y="3329"/>
                  </a:lnTo>
                  <a:lnTo>
                    <a:pt x="1026" y="801"/>
                  </a:lnTo>
                  <a:lnTo>
                    <a:pt x="1716" y="801"/>
                  </a:lnTo>
                  <a:lnTo>
                    <a:pt x="1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Google Shape;359;p39"/>
          <p:cNvSpPr txBox="1">
            <a:spLocks noGrp="1"/>
          </p:cNvSpPr>
          <p:nvPr>
            <p:ph type="subTitle" idx="5"/>
          </p:nvPr>
        </p:nvSpPr>
        <p:spPr>
          <a:xfrm>
            <a:off x="1541529" y="744914"/>
            <a:ext cx="23697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a:t>
            </a:r>
            <a:endParaRPr dirty="0"/>
          </a:p>
          <a:p>
            <a:pPr marL="0" lvl="0" indent="0" algn="l" rtl="0">
              <a:spcBef>
                <a:spcPts val="0"/>
              </a:spcBef>
              <a:spcAft>
                <a:spcPts val="0"/>
              </a:spcAft>
              <a:buNone/>
            </a:pPr>
            <a:r>
              <a:rPr lang="en" dirty="0"/>
              <a:t>resources</a:t>
            </a:r>
            <a:endParaRPr dirty="0"/>
          </a:p>
        </p:txBody>
      </p:sp>
      <p:sp>
        <p:nvSpPr>
          <p:cNvPr id="32" name="Google Shape;361;p39"/>
          <p:cNvSpPr txBox="1">
            <a:spLocks noGrp="1"/>
          </p:cNvSpPr>
          <p:nvPr>
            <p:ph type="subTitle" idx="2"/>
          </p:nvPr>
        </p:nvSpPr>
        <p:spPr>
          <a:xfrm>
            <a:off x="1181606" y="1616766"/>
            <a:ext cx="3362894" cy="2357094"/>
          </a:xfrm>
          <a:prstGeom prst="rect">
            <a:avLst/>
          </a:prstGeom>
        </p:spPr>
        <p:txBody>
          <a:bodyPr spcFirstLastPara="1" wrap="square" lIns="91425" tIns="91425" rIns="91425" bIns="91425" anchor="t" anchorCtr="0">
            <a:noAutofit/>
          </a:bodyPr>
          <a:lstStyle/>
          <a:p>
            <a:r>
              <a:rPr lang="en-GB" b="1" dirty="0"/>
              <a:t>Budget </a:t>
            </a:r>
            <a:r>
              <a:rPr lang="en-GB" b="1" dirty="0" smtClean="0"/>
              <a:t>Allocation:</a:t>
            </a:r>
          </a:p>
          <a:p>
            <a:endParaRPr lang="en-GB" b="1" dirty="0"/>
          </a:p>
          <a:p>
            <a:pPr marL="323850" indent="-171450">
              <a:buFont typeface="Wingdings" panose="05000000000000000000" pitchFamily="2" charset="2"/>
              <a:buChar char="§"/>
            </a:pPr>
            <a:r>
              <a:rPr lang="en-GB" b="1" dirty="0" smtClean="0"/>
              <a:t>Chroma </a:t>
            </a:r>
            <a:r>
              <a:rPr lang="en-GB" b="1" dirty="0"/>
              <a:t>Key Screens:</a:t>
            </a:r>
            <a:r>
              <a:rPr lang="en-GB" dirty="0"/>
              <a:t> </a:t>
            </a:r>
            <a:r>
              <a:rPr lang="en-US" dirty="0" smtClean="0"/>
              <a:t>600 L.E</a:t>
            </a:r>
            <a:endParaRPr lang="en-GB" dirty="0"/>
          </a:p>
          <a:p>
            <a:pPr marL="323850" indent="-171450">
              <a:buFont typeface="Wingdings" panose="05000000000000000000" pitchFamily="2" charset="2"/>
              <a:buChar char="§"/>
            </a:pPr>
            <a:r>
              <a:rPr lang="en-GB" b="1" dirty="0" smtClean="0"/>
              <a:t>Professional </a:t>
            </a:r>
            <a:r>
              <a:rPr lang="en-GB" b="1" dirty="0"/>
              <a:t>Tripods:</a:t>
            </a:r>
            <a:r>
              <a:rPr lang="en-GB" dirty="0"/>
              <a:t> 9</a:t>
            </a:r>
            <a:r>
              <a:rPr lang="en-GB" dirty="0" smtClean="0"/>
              <a:t>00 L.E</a:t>
            </a:r>
            <a:endParaRPr lang="en-GB" dirty="0"/>
          </a:p>
          <a:p>
            <a:pPr marL="323850" indent="-171450">
              <a:buFont typeface="Wingdings" panose="05000000000000000000" pitchFamily="2" charset="2"/>
              <a:buChar char="§"/>
            </a:pPr>
            <a:r>
              <a:rPr lang="en-GB" b="1" dirty="0" smtClean="0"/>
              <a:t>Miscellaneous </a:t>
            </a:r>
            <a:r>
              <a:rPr lang="en-GB" b="1" dirty="0"/>
              <a:t>Expenses:</a:t>
            </a:r>
            <a:r>
              <a:rPr lang="en-GB" dirty="0"/>
              <a:t> </a:t>
            </a:r>
            <a:r>
              <a:rPr lang="en-GB" dirty="0" smtClean="0"/>
              <a:t>1000L.E</a:t>
            </a:r>
          </a:p>
          <a:p>
            <a:pPr algn="ctr"/>
            <a:r>
              <a:rPr lang="en-GB" b="1" dirty="0" smtClean="0"/>
              <a:t>Total </a:t>
            </a:r>
            <a:r>
              <a:rPr lang="en-GB" b="1" dirty="0"/>
              <a:t>Budget:</a:t>
            </a:r>
            <a:r>
              <a:rPr lang="en-GB" dirty="0"/>
              <a:t> </a:t>
            </a:r>
            <a:r>
              <a:rPr lang="en-GB" dirty="0" smtClean="0"/>
              <a:t>2500 L.E</a:t>
            </a:r>
            <a:endParaRPr lang="ar-KW" dirty="0" smtClean="0"/>
          </a:p>
          <a:p>
            <a:pPr lvl="1"/>
            <a:endParaRPr lang="en-GB" dirty="0"/>
          </a:p>
          <a:p>
            <a:r>
              <a:rPr lang="en-GB" b="1" dirty="0"/>
              <a:t>Funding Sources:</a:t>
            </a:r>
            <a:endParaRPr lang="en-GB" dirty="0"/>
          </a:p>
          <a:p>
            <a:pPr lvl="1"/>
            <a:r>
              <a:rPr lang="en-GB" dirty="0"/>
              <a:t>Personal contributions from team members</a:t>
            </a:r>
            <a:r>
              <a:rPr lang="en-GB" dirty="0" smtClean="0"/>
              <a:t>.</a:t>
            </a:r>
            <a:endParaRPr lang="en-GB" dirty="0"/>
          </a:p>
        </p:txBody>
      </p:sp>
      <p:sp>
        <p:nvSpPr>
          <p:cNvPr id="33" name="Google Shape;362;p39"/>
          <p:cNvSpPr txBox="1">
            <a:spLocks noGrp="1"/>
          </p:cNvSpPr>
          <p:nvPr>
            <p:ph type="subTitle" idx="3"/>
          </p:nvPr>
        </p:nvSpPr>
        <p:spPr>
          <a:xfrm>
            <a:off x="4950135" y="1557276"/>
            <a:ext cx="3637085" cy="3131602"/>
          </a:xfrm>
          <a:prstGeom prst="rect">
            <a:avLst/>
          </a:prstGeom>
        </p:spPr>
        <p:txBody>
          <a:bodyPr spcFirstLastPara="1" wrap="square" lIns="91425" tIns="91425" rIns="91425" bIns="91425" anchor="t" anchorCtr="0">
            <a:noAutofit/>
          </a:bodyPr>
          <a:lstStyle/>
          <a:p>
            <a:r>
              <a:rPr lang="en-GB" b="1" dirty="0"/>
              <a:t>Physical Resources</a:t>
            </a:r>
          </a:p>
          <a:p>
            <a:r>
              <a:rPr lang="en-GB" b="1" dirty="0" smtClean="0"/>
              <a:t>Equipment:</a:t>
            </a:r>
            <a:endParaRPr lang="en-GB" dirty="0"/>
          </a:p>
          <a:p>
            <a:pPr marL="323850" indent="-171450">
              <a:buFont typeface="Wingdings" panose="05000000000000000000" pitchFamily="2" charset="2"/>
              <a:buChar char="q"/>
            </a:pPr>
            <a:r>
              <a:rPr lang="en-GB" dirty="0" smtClean="0"/>
              <a:t>2 </a:t>
            </a:r>
            <a:r>
              <a:rPr lang="en-GB" dirty="0"/>
              <a:t>Chroma Key Screens (3*5 meters) for consistent background in </a:t>
            </a:r>
            <a:r>
              <a:rPr lang="en-GB" dirty="0" smtClean="0"/>
              <a:t>videos.</a:t>
            </a:r>
          </a:p>
          <a:p>
            <a:pPr marL="323850" indent="-171450">
              <a:buFont typeface="Wingdings" panose="05000000000000000000" pitchFamily="2" charset="2"/>
              <a:buChar char="q"/>
            </a:pPr>
            <a:r>
              <a:rPr lang="en-GB" dirty="0" smtClean="0"/>
              <a:t>2 </a:t>
            </a:r>
            <a:r>
              <a:rPr lang="en-GB" dirty="0"/>
              <a:t>Professional Tripods for stable video recording from multiple angles.</a:t>
            </a:r>
          </a:p>
          <a:p>
            <a:r>
              <a:rPr lang="en-GB" b="1" dirty="0"/>
              <a:t>Facilities:</a:t>
            </a:r>
            <a:endParaRPr lang="en-GB" dirty="0"/>
          </a:p>
          <a:p>
            <a:pPr lvl="1"/>
            <a:r>
              <a:rPr lang="en-GB" dirty="0"/>
              <a:t>Top Fitness Gym in Alexandria for data collection sessions.</a:t>
            </a:r>
          </a:p>
          <a:p>
            <a:r>
              <a:rPr lang="en-GB" b="1" dirty="0" smtClean="0"/>
              <a:t>Software:</a:t>
            </a:r>
            <a:endParaRPr lang="en-GB" dirty="0"/>
          </a:p>
          <a:p>
            <a:pPr>
              <a:buFont typeface="Wingdings" panose="05000000000000000000" pitchFamily="2" charset="2"/>
              <a:buChar char="q"/>
            </a:pPr>
            <a:r>
              <a:rPr lang="en-GB" dirty="0" smtClean="0"/>
              <a:t>Google </a:t>
            </a:r>
            <a:r>
              <a:rPr lang="en-GB" dirty="0"/>
              <a:t>Drive for data storage and </a:t>
            </a:r>
            <a:r>
              <a:rPr lang="en-GB" dirty="0" smtClean="0"/>
              <a:t>sharing.</a:t>
            </a:r>
          </a:p>
          <a:p>
            <a:pPr>
              <a:buFont typeface="Wingdings" panose="05000000000000000000" pitchFamily="2" charset="2"/>
              <a:buChar char="q"/>
            </a:pPr>
            <a:r>
              <a:rPr lang="en-GB" dirty="0" smtClean="0"/>
              <a:t>Notebook </a:t>
            </a:r>
            <a:r>
              <a:rPr lang="en-GB" dirty="0"/>
              <a:t>for data analysis and model development.</a:t>
            </a:r>
          </a:p>
        </p:txBody>
      </p:sp>
      <p:sp>
        <p:nvSpPr>
          <p:cNvPr id="34" name="Google Shape;363;p39"/>
          <p:cNvSpPr txBox="1">
            <a:spLocks noGrp="1"/>
          </p:cNvSpPr>
          <p:nvPr>
            <p:ph type="subTitle" idx="6"/>
          </p:nvPr>
        </p:nvSpPr>
        <p:spPr>
          <a:xfrm>
            <a:off x="6075337" y="710205"/>
            <a:ext cx="23697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Physical </a:t>
            </a:r>
            <a:endParaRPr dirty="0"/>
          </a:p>
          <a:p>
            <a:pPr marL="0" lvl="0" indent="0" algn="l" rtl="0">
              <a:spcBef>
                <a:spcPts val="0"/>
              </a:spcBef>
              <a:spcAft>
                <a:spcPts val="0"/>
              </a:spcAft>
              <a:buNone/>
            </a:pPr>
            <a:r>
              <a:rPr lang="en" dirty="0"/>
              <a:t>resources</a:t>
            </a:r>
            <a:endParaRPr dirty="0"/>
          </a:p>
        </p:txBody>
      </p:sp>
      <p:sp>
        <p:nvSpPr>
          <p:cNvPr id="35" name="Google Shape;365;p39"/>
          <p:cNvSpPr/>
          <p:nvPr/>
        </p:nvSpPr>
        <p:spPr>
          <a:xfrm>
            <a:off x="866415" y="758297"/>
            <a:ext cx="559200" cy="572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36" name="Google Shape;366;p39"/>
          <p:cNvSpPr/>
          <p:nvPr/>
        </p:nvSpPr>
        <p:spPr>
          <a:xfrm>
            <a:off x="5139021" y="732995"/>
            <a:ext cx="559200" cy="572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aleway Medium"/>
              <a:ea typeface="Raleway Medium"/>
              <a:cs typeface="Raleway Medium"/>
              <a:sym typeface="Raleway Medium"/>
            </a:endParaRPr>
          </a:p>
        </p:txBody>
      </p:sp>
      <p:grpSp>
        <p:nvGrpSpPr>
          <p:cNvPr id="37" name="Google Shape;367;p39"/>
          <p:cNvGrpSpPr/>
          <p:nvPr/>
        </p:nvGrpSpPr>
        <p:grpSpPr>
          <a:xfrm>
            <a:off x="5267621" y="874109"/>
            <a:ext cx="302000" cy="308822"/>
            <a:chOff x="8044647" y="3963895"/>
            <a:chExt cx="370689" cy="379063"/>
          </a:xfrm>
        </p:grpSpPr>
        <p:sp>
          <p:nvSpPr>
            <p:cNvPr id="38" name="Google Shape;368;p39"/>
            <p:cNvSpPr/>
            <p:nvPr/>
          </p:nvSpPr>
          <p:spPr>
            <a:xfrm>
              <a:off x="8307171" y="4030774"/>
              <a:ext cx="89199" cy="89227"/>
            </a:xfrm>
            <a:custGeom>
              <a:avLst/>
              <a:gdLst/>
              <a:ahLst/>
              <a:cxnLst/>
              <a:rect l="l" t="t" r="r" b="b"/>
              <a:pathLst>
                <a:path w="3217" h="3218" extrusionOk="0">
                  <a:moveTo>
                    <a:pt x="1609" y="1"/>
                  </a:moveTo>
                  <a:cubicBezTo>
                    <a:pt x="721" y="1"/>
                    <a:pt x="1" y="721"/>
                    <a:pt x="1" y="1609"/>
                  </a:cubicBezTo>
                  <a:cubicBezTo>
                    <a:pt x="1" y="2497"/>
                    <a:pt x="721" y="3218"/>
                    <a:pt x="1609" y="3218"/>
                  </a:cubicBezTo>
                  <a:cubicBezTo>
                    <a:pt x="2498" y="3218"/>
                    <a:pt x="3216" y="2497"/>
                    <a:pt x="3216" y="1609"/>
                  </a:cubicBezTo>
                  <a:cubicBezTo>
                    <a:pt x="3216" y="721"/>
                    <a:pt x="2498"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9;p39"/>
            <p:cNvSpPr/>
            <p:nvPr/>
          </p:nvSpPr>
          <p:spPr>
            <a:xfrm>
              <a:off x="8044647" y="4205679"/>
              <a:ext cx="257588" cy="137279"/>
            </a:xfrm>
            <a:custGeom>
              <a:avLst/>
              <a:gdLst/>
              <a:ahLst/>
              <a:cxnLst/>
              <a:rect l="l" t="t" r="r" b="b"/>
              <a:pathLst>
                <a:path w="9290" h="4951" extrusionOk="0">
                  <a:moveTo>
                    <a:pt x="7039" y="1"/>
                  </a:moveTo>
                  <a:cubicBezTo>
                    <a:pt x="6608" y="331"/>
                    <a:pt x="6364" y="555"/>
                    <a:pt x="5850" y="555"/>
                  </a:cubicBezTo>
                  <a:cubicBezTo>
                    <a:pt x="5140" y="555"/>
                    <a:pt x="5031" y="125"/>
                    <a:pt x="4645" y="125"/>
                  </a:cubicBezTo>
                  <a:cubicBezTo>
                    <a:pt x="4261" y="125"/>
                    <a:pt x="4148" y="555"/>
                    <a:pt x="3438" y="555"/>
                  </a:cubicBezTo>
                  <a:cubicBezTo>
                    <a:pt x="2963" y="555"/>
                    <a:pt x="2740" y="378"/>
                    <a:pt x="2246" y="7"/>
                  </a:cubicBezTo>
                  <a:lnTo>
                    <a:pt x="1" y="4951"/>
                  </a:lnTo>
                  <a:lnTo>
                    <a:pt x="9289" y="4951"/>
                  </a:lnTo>
                  <a:lnTo>
                    <a:pt x="70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70;p39"/>
            <p:cNvSpPr/>
            <p:nvPr/>
          </p:nvSpPr>
          <p:spPr>
            <a:xfrm>
              <a:off x="8116516" y="3963895"/>
              <a:ext cx="157631" cy="234852"/>
            </a:xfrm>
            <a:custGeom>
              <a:avLst/>
              <a:gdLst/>
              <a:ahLst/>
              <a:cxnLst/>
              <a:rect l="l" t="t" r="r" b="b"/>
              <a:pathLst>
                <a:path w="5685" h="8470" extrusionOk="0">
                  <a:moveTo>
                    <a:pt x="1653" y="1"/>
                  </a:moveTo>
                  <a:lnTo>
                    <a:pt x="1653" y="4423"/>
                  </a:lnTo>
                  <a:lnTo>
                    <a:pt x="0" y="7982"/>
                  </a:lnTo>
                  <a:lnTo>
                    <a:pt x="389" y="8268"/>
                  </a:lnTo>
                  <a:cubicBezTo>
                    <a:pt x="582" y="8397"/>
                    <a:pt x="636" y="8470"/>
                    <a:pt x="849" y="8470"/>
                  </a:cubicBezTo>
                  <a:cubicBezTo>
                    <a:pt x="1238" y="8470"/>
                    <a:pt x="1340" y="8042"/>
                    <a:pt x="2054" y="8042"/>
                  </a:cubicBezTo>
                  <a:cubicBezTo>
                    <a:pt x="2770" y="8042"/>
                    <a:pt x="2870" y="8470"/>
                    <a:pt x="3260" y="8470"/>
                  </a:cubicBezTo>
                  <a:cubicBezTo>
                    <a:pt x="3441" y="8470"/>
                    <a:pt x="3492" y="8455"/>
                    <a:pt x="4103" y="7971"/>
                  </a:cubicBezTo>
                  <a:lnTo>
                    <a:pt x="2453" y="4423"/>
                  </a:lnTo>
                  <a:lnTo>
                    <a:pt x="2456" y="3204"/>
                  </a:lnTo>
                  <a:lnTo>
                    <a:pt x="5685" y="3204"/>
                  </a:lnTo>
                  <a:lnTo>
                    <a:pt x="56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71;p39"/>
            <p:cNvSpPr/>
            <p:nvPr/>
          </p:nvSpPr>
          <p:spPr>
            <a:xfrm>
              <a:off x="8248943" y="4108023"/>
              <a:ext cx="104034" cy="134284"/>
            </a:xfrm>
            <a:custGeom>
              <a:avLst/>
              <a:gdLst/>
              <a:ahLst/>
              <a:cxnLst/>
              <a:rect l="l" t="t" r="r" b="b"/>
              <a:pathLst>
                <a:path w="3752" h="4843" extrusionOk="0">
                  <a:moveTo>
                    <a:pt x="1300" y="1"/>
                  </a:moveTo>
                  <a:lnTo>
                    <a:pt x="0" y="2293"/>
                  </a:lnTo>
                  <a:lnTo>
                    <a:pt x="1061" y="4623"/>
                  </a:lnTo>
                  <a:cubicBezTo>
                    <a:pt x="1240" y="4490"/>
                    <a:pt x="1456" y="4412"/>
                    <a:pt x="1687" y="4412"/>
                  </a:cubicBezTo>
                  <a:cubicBezTo>
                    <a:pt x="1938" y="4412"/>
                    <a:pt x="2206" y="4505"/>
                    <a:pt x="2462" y="4724"/>
                  </a:cubicBezTo>
                  <a:cubicBezTo>
                    <a:pt x="2574" y="4820"/>
                    <a:pt x="2605" y="4842"/>
                    <a:pt x="2704" y="4842"/>
                  </a:cubicBezTo>
                  <a:cubicBezTo>
                    <a:pt x="2961" y="4842"/>
                    <a:pt x="3075" y="4414"/>
                    <a:pt x="3709" y="4414"/>
                  </a:cubicBezTo>
                  <a:lnTo>
                    <a:pt x="3752" y="4414"/>
                  </a:lnTo>
                  <a:lnTo>
                    <a:pt x="13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72;p39"/>
            <p:cNvSpPr/>
            <p:nvPr/>
          </p:nvSpPr>
          <p:spPr>
            <a:xfrm>
              <a:off x="8287872" y="4252982"/>
              <a:ext cx="127463" cy="89948"/>
            </a:xfrm>
            <a:custGeom>
              <a:avLst/>
              <a:gdLst/>
              <a:ahLst/>
              <a:cxnLst/>
              <a:rect l="l" t="t" r="r" b="b"/>
              <a:pathLst>
                <a:path w="4597" h="3244" extrusionOk="0">
                  <a:moveTo>
                    <a:pt x="2316" y="0"/>
                  </a:moveTo>
                  <a:cubicBezTo>
                    <a:pt x="2207" y="0"/>
                    <a:pt x="2182" y="18"/>
                    <a:pt x="2063" y="120"/>
                  </a:cubicBezTo>
                  <a:cubicBezTo>
                    <a:pt x="1918" y="242"/>
                    <a:pt x="1699" y="429"/>
                    <a:pt x="1300" y="429"/>
                  </a:cubicBezTo>
                  <a:cubicBezTo>
                    <a:pt x="666" y="429"/>
                    <a:pt x="568" y="10"/>
                    <a:pt x="313" y="10"/>
                  </a:cubicBezTo>
                  <a:cubicBezTo>
                    <a:pt x="232" y="10"/>
                    <a:pt x="135" y="52"/>
                    <a:pt x="0" y="163"/>
                  </a:cubicBezTo>
                  <a:lnTo>
                    <a:pt x="1401" y="3243"/>
                  </a:lnTo>
                  <a:lnTo>
                    <a:pt x="4596" y="3243"/>
                  </a:lnTo>
                  <a:lnTo>
                    <a:pt x="2795" y="1"/>
                  </a:lnTo>
                  <a:cubicBezTo>
                    <a:pt x="2712" y="4"/>
                    <a:pt x="2642" y="5"/>
                    <a:pt x="2583" y="5"/>
                  </a:cubicBezTo>
                  <a:cubicBezTo>
                    <a:pt x="2454" y="5"/>
                    <a:pt x="2374" y="0"/>
                    <a:pt x="2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73;p39"/>
          <p:cNvGrpSpPr/>
          <p:nvPr/>
        </p:nvGrpSpPr>
        <p:grpSpPr>
          <a:xfrm>
            <a:off x="988882" y="921848"/>
            <a:ext cx="314266" cy="308755"/>
            <a:chOff x="1536337" y="3367504"/>
            <a:chExt cx="385745" cy="378979"/>
          </a:xfrm>
        </p:grpSpPr>
        <p:sp>
          <p:nvSpPr>
            <p:cNvPr id="44" name="Google Shape;374;p39"/>
            <p:cNvSpPr/>
            <p:nvPr/>
          </p:nvSpPr>
          <p:spPr>
            <a:xfrm>
              <a:off x="1608844" y="3568501"/>
              <a:ext cx="105475" cy="105475"/>
            </a:xfrm>
            <a:custGeom>
              <a:avLst/>
              <a:gdLst/>
              <a:ahLst/>
              <a:cxnLst/>
              <a:rect l="l" t="t" r="r" b="b"/>
              <a:pathLst>
                <a:path w="3804" h="3804" extrusionOk="0">
                  <a:moveTo>
                    <a:pt x="940" y="1"/>
                  </a:moveTo>
                  <a:lnTo>
                    <a:pt x="0" y="940"/>
                  </a:lnTo>
                  <a:lnTo>
                    <a:pt x="2864" y="3803"/>
                  </a:lnTo>
                  <a:lnTo>
                    <a:pt x="3803" y="2864"/>
                  </a:lnTo>
                  <a:lnTo>
                    <a:pt x="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75;p39"/>
            <p:cNvSpPr/>
            <p:nvPr/>
          </p:nvSpPr>
          <p:spPr>
            <a:xfrm>
              <a:off x="1614390" y="3401886"/>
              <a:ext cx="83488" cy="73395"/>
            </a:xfrm>
            <a:custGeom>
              <a:avLst/>
              <a:gdLst/>
              <a:ahLst/>
              <a:cxnLst/>
              <a:rect l="l" t="t" r="r" b="b"/>
              <a:pathLst>
                <a:path w="3011" h="2647" extrusionOk="0">
                  <a:moveTo>
                    <a:pt x="1596" y="1"/>
                  </a:moveTo>
                  <a:lnTo>
                    <a:pt x="1" y="1596"/>
                  </a:lnTo>
                  <a:lnTo>
                    <a:pt x="1053" y="2647"/>
                  </a:lnTo>
                  <a:lnTo>
                    <a:pt x="2337" y="1098"/>
                  </a:lnTo>
                  <a:cubicBezTo>
                    <a:pt x="2547" y="836"/>
                    <a:pt x="2772" y="588"/>
                    <a:pt x="3010" y="356"/>
                  </a:cubicBezTo>
                  <a:lnTo>
                    <a:pt x="1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6;p39"/>
            <p:cNvSpPr/>
            <p:nvPr/>
          </p:nvSpPr>
          <p:spPr>
            <a:xfrm>
              <a:off x="1807623" y="3585026"/>
              <a:ext cx="73339" cy="83432"/>
            </a:xfrm>
            <a:custGeom>
              <a:avLst/>
              <a:gdLst/>
              <a:ahLst/>
              <a:cxnLst/>
              <a:rect l="l" t="t" r="r" b="b"/>
              <a:pathLst>
                <a:path w="2645" h="3009" extrusionOk="0">
                  <a:moveTo>
                    <a:pt x="2291" y="1"/>
                  </a:moveTo>
                  <a:cubicBezTo>
                    <a:pt x="2057" y="239"/>
                    <a:pt x="1810" y="464"/>
                    <a:pt x="1547" y="674"/>
                  </a:cubicBezTo>
                  <a:lnTo>
                    <a:pt x="0" y="1958"/>
                  </a:lnTo>
                  <a:lnTo>
                    <a:pt x="1051" y="3009"/>
                  </a:lnTo>
                  <a:lnTo>
                    <a:pt x="2645" y="1415"/>
                  </a:lnTo>
                  <a:lnTo>
                    <a:pt x="2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77;p39"/>
            <p:cNvSpPr/>
            <p:nvPr/>
          </p:nvSpPr>
          <p:spPr>
            <a:xfrm>
              <a:off x="1536337" y="3610425"/>
              <a:ext cx="72535" cy="72535"/>
            </a:xfrm>
            <a:custGeom>
              <a:avLst/>
              <a:gdLst/>
              <a:ahLst/>
              <a:cxnLst/>
              <a:rect l="l" t="t" r="r" b="b"/>
              <a:pathLst>
                <a:path w="2616" h="2616" extrusionOk="0">
                  <a:moveTo>
                    <a:pt x="2043" y="1"/>
                  </a:moveTo>
                  <a:lnTo>
                    <a:pt x="0" y="2043"/>
                  </a:lnTo>
                  <a:lnTo>
                    <a:pt x="573" y="2616"/>
                  </a:lnTo>
                  <a:lnTo>
                    <a:pt x="2615" y="573"/>
                  </a:lnTo>
                  <a:lnTo>
                    <a:pt x="2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8;p39"/>
            <p:cNvSpPr/>
            <p:nvPr/>
          </p:nvSpPr>
          <p:spPr>
            <a:xfrm>
              <a:off x="1552225" y="3642173"/>
              <a:ext cx="88395" cy="88423"/>
            </a:xfrm>
            <a:custGeom>
              <a:avLst/>
              <a:gdLst/>
              <a:ahLst/>
              <a:cxnLst/>
              <a:rect l="l" t="t" r="r" b="b"/>
              <a:pathLst>
                <a:path w="3188" h="3189" extrusionOk="0">
                  <a:moveTo>
                    <a:pt x="2615" y="1"/>
                  </a:moveTo>
                  <a:lnTo>
                    <a:pt x="0" y="2616"/>
                  </a:lnTo>
                  <a:lnTo>
                    <a:pt x="573" y="3189"/>
                  </a:lnTo>
                  <a:lnTo>
                    <a:pt x="3188" y="574"/>
                  </a:lnTo>
                  <a:lnTo>
                    <a:pt x="26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79;p39"/>
            <p:cNvSpPr/>
            <p:nvPr/>
          </p:nvSpPr>
          <p:spPr>
            <a:xfrm>
              <a:off x="1599861" y="3673949"/>
              <a:ext cx="72535" cy="72535"/>
            </a:xfrm>
            <a:custGeom>
              <a:avLst/>
              <a:gdLst/>
              <a:ahLst/>
              <a:cxnLst/>
              <a:rect l="l" t="t" r="r" b="b"/>
              <a:pathLst>
                <a:path w="2616" h="2616" extrusionOk="0">
                  <a:moveTo>
                    <a:pt x="2043" y="0"/>
                  </a:moveTo>
                  <a:lnTo>
                    <a:pt x="0" y="2043"/>
                  </a:lnTo>
                  <a:lnTo>
                    <a:pt x="573" y="2615"/>
                  </a:lnTo>
                  <a:lnTo>
                    <a:pt x="2615" y="573"/>
                  </a:lnTo>
                  <a:lnTo>
                    <a:pt x="20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80;p39"/>
            <p:cNvSpPr/>
            <p:nvPr/>
          </p:nvSpPr>
          <p:spPr>
            <a:xfrm>
              <a:off x="1748231" y="3487176"/>
              <a:ext cx="49327" cy="44974"/>
            </a:xfrm>
            <a:custGeom>
              <a:avLst/>
              <a:gdLst/>
              <a:ahLst/>
              <a:cxnLst/>
              <a:rect l="l" t="t" r="r" b="b"/>
              <a:pathLst>
                <a:path w="1779" h="1622" extrusionOk="0">
                  <a:moveTo>
                    <a:pt x="890" y="0"/>
                  </a:moveTo>
                  <a:cubicBezTo>
                    <a:pt x="682" y="0"/>
                    <a:pt x="475" y="80"/>
                    <a:pt x="316" y="238"/>
                  </a:cubicBezTo>
                  <a:cubicBezTo>
                    <a:pt x="1" y="555"/>
                    <a:pt x="1" y="1067"/>
                    <a:pt x="316" y="1384"/>
                  </a:cubicBezTo>
                  <a:cubicBezTo>
                    <a:pt x="475" y="1542"/>
                    <a:pt x="682" y="1621"/>
                    <a:pt x="890" y="1621"/>
                  </a:cubicBezTo>
                  <a:cubicBezTo>
                    <a:pt x="1097" y="1621"/>
                    <a:pt x="1304" y="1542"/>
                    <a:pt x="1463" y="1384"/>
                  </a:cubicBezTo>
                  <a:cubicBezTo>
                    <a:pt x="1778" y="1068"/>
                    <a:pt x="1778" y="554"/>
                    <a:pt x="1463" y="238"/>
                  </a:cubicBezTo>
                  <a:cubicBezTo>
                    <a:pt x="1304" y="80"/>
                    <a:pt x="1097" y="0"/>
                    <a:pt x="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81;p39"/>
            <p:cNvSpPr/>
            <p:nvPr/>
          </p:nvSpPr>
          <p:spPr>
            <a:xfrm>
              <a:off x="1811422" y="3367504"/>
              <a:ext cx="110660" cy="103729"/>
            </a:xfrm>
            <a:custGeom>
              <a:avLst/>
              <a:gdLst/>
              <a:ahLst/>
              <a:cxnLst/>
              <a:rect l="l" t="t" r="r" b="b"/>
              <a:pathLst>
                <a:path w="3991" h="3741" extrusionOk="0">
                  <a:moveTo>
                    <a:pt x="1786" y="0"/>
                  </a:moveTo>
                  <a:cubicBezTo>
                    <a:pt x="1268" y="0"/>
                    <a:pt x="661" y="53"/>
                    <a:pt x="1" y="212"/>
                  </a:cubicBezTo>
                  <a:lnTo>
                    <a:pt x="3529" y="3740"/>
                  </a:lnTo>
                  <a:cubicBezTo>
                    <a:pt x="3990" y="1824"/>
                    <a:pt x="3556" y="364"/>
                    <a:pt x="3540" y="201"/>
                  </a:cubicBezTo>
                  <a:cubicBezTo>
                    <a:pt x="3433" y="190"/>
                    <a:pt x="2769"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82;p39"/>
            <p:cNvSpPr/>
            <p:nvPr/>
          </p:nvSpPr>
          <p:spPr>
            <a:xfrm>
              <a:off x="1627477" y="3380841"/>
              <a:ext cx="274336" cy="274336"/>
            </a:xfrm>
            <a:custGeom>
              <a:avLst/>
              <a:gdLst/>
              <a:ahLst/>
              <a:cxnLst/>
              <a:rect l="l" t="t" r="r" b="b"/>
              <a:pathLst>
                <a:path w="9894" h="9894" extrusionOk="0">
                  <a:moveTo>
                    <a:pt x="5259" y="3025"/>
                  </a:moveTo>
                  <a:cubicBezTo>
                    <a:pt x="5674" y="3025"/>
                    <a:pt x="6088" y="3183"/>
                    <a:pt x="6405" y="3500"/>
                  </a:cubicBezTo>
                  <a:cubicBezTo>
                    <a:pt x="7036" y="4132"/>
                    <a:pt x="7036" y="5160"/>
                    <a:pt x="6405" y="5791"/>
                  </a:cubicBezTo>
                  <a:cubicBezTo>
                    <a:pt x="6088" y="6108"/>
                    <a:pt x="5674" y="6266"/>
                    <a:pt x="5259" y="6266"/>
                  </a:cubicBezTo>
                  <a:cubicBezTo>
                    <a:pt x="4845" y="6266"/>
                    <a:pt x="4430" y="6108"/>
                    <a:pt x="4113" y="5791"/>
                  </a:cubicBezTo>
                  <a:cubicBezTo>
                    <a:pt x="3480" y="5159"/>
                    <a:pt x="3480" y="4133"/>
                    <a:pt x="4113" y="3500"/>
                  </a:cubicBezTo>
                  <a:cubicBezTo>
                    <a:pt x="4430" y="3183"/>
                    <a:pt x="4845" y="3025"/>
                    <a:pt x="5259" y="3025"/>
                  </a:cubicBezTo>
                  <a:close/>
                  <a:moveTo>
                    <a:pt x="5757" y="0"/>
                  </a:moveTo>
                  <a:cubicBezTo>
                    <a:pt x="4472" y="481"/>
                    <a:pt x="3342" y="1299"/>
                    <a:pt x="2484" y="2370"/>
                  </a:cubicBezTo>
                  <a:lnTo>
                    <a:pt x="1" y="5362"/>
                  </a:lnTo>
                  <a:lnTo>
                    <a:pt x="4531" y="9893"/>
                  </a:lnTo>
                  <a:lnTo>
                    <a:pt x="7524" y="7410"/>
                  </a:lnTo>
                  <a:cubicBezTo>
                    <a:pt x="8595" y="6552"/>
                    <a:pt x="9413" y="5422"/>
                    <a:pt x="9894" y="4136"/>
                  </a:cubicBezTo>
                  <a:lnTo>
                    <a:pt x="57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617169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timeline</a:t>
            </a:r>
            <a:endParaRPr dirty="0"/>
          </a:p>
        </p:txBody>
      </p:sp>
      <p:sp>
        <p:nvSpPr>
          <p:cNvPr id="499" name="Google Shape;499;p47"/>
          <p:cNvSpPr txBox="1"/>
          <p:nvPr/>
        </p:nvSpPr>
        <p:spPr>
          <a:xfrm flipH="1">
            <a:off x="713349" y="1288138"/>
            <a:ext cx="1654800" cy="1081200"/>
          </a:xfrm>
          <a:prstGeom prst="rect">
            <a:avLst/>
          </a:prstGeom>
          <a:noFill/>
          <a:ln>
            <a:noFill/>
          </a:ln>
        </p:spPr>
        <p:txBody>
          <a:bodyPr spcFirstLastPara="1" wrap="square" lIns="91425" tIns="91425" rIns="91425" bIns="91425" anchor="t" anchorCtr="0">
            <a:noAutofit/>
          </a:bodyPr>
          <a:lstStyle/>
          <a:p>
            <a:pPr algn="ctr"/>
            <a:r>
              <a:rPr lang="en" sz="1200" dirty="0" smtClean="0">
                <a:solidFill>
                  <a:schemeClr val="dk1"/>
                </a:solidFill>
                <a:latin typeface="Raleway Medium"/>
                <a:ea typeface="Raleway Medium"/>
                <a:cs typeface="Raleway Medium"/>
                <a:sym typeface="Raleway Medium"/>
              </a:rPr>
              <a:t> </a:t>
            </a:r>
          </a:p>
          <a:p>
            <a:pPr algn="ctr"/>
            <a:r>
              <a:rPr lang="en-GB" b="1" dirty="0" smtClean="0">
                <a:solidFill>
                  <a:schemeClr val="dk1"/>
                </a:solidFill>
                <a:latin typeface="Raleway Medium"/>
                <a:ea typeface="Raleway Medium"/>
                <a:cs typeface="Raleway Medium"/>
              </a:rPr>
              <a:t>Data </a:t>
            </a:r>
            <a:r>
              <a:rPr lang="en-GB" b="1" dirty="0">
                <a:solidFill>
                  <a:schemeClr val="dk1"/>
                </a:solidFill>
                <a:latin typeface="Raleway Medium"/>
                <a:ea typeface="Raleway Medium"/>
                <a:cs typeface="Raleway Medium"/>
              </a:rPr>
              <a:t>Access and Planning</a:t>
            </a:r>
          </a:p>
          <a:p>
            <a:pPr marL="0" lvl="0" indent="0" algn="ctr" rtl="0">
              <a:spcBef>
                <a:spcPts val="0"/>
              </a:spcBef>
              <a:spcAft>
                <a:spcPts val="0"/>
              </a:spcAft>
              <a:buNone/>
            </a:pPr>
            <a:endParaRPr sz="1200" dirty="0">
              <a:solidFill>
                <a:schemeClr val="dk1"/>
              </a:solidFill>
              <a:latin typeface="Raleway Medium"/>
              <a:ea typeface="Raleway Medium"/>
              <a:cs typeface="Raleway Medium"/>
              <a:sym typeface="Raleway Medium"/>
            </a:endParaRPr>
          </a:p>
        </p:txBody>
      </p:sp>
      <p:sp>
        <p:nvSpPr>
          <p:cNvPr id="500" name="Google Shape;500;p47"/>
          <p:cNvSpPr txBox="1"/>
          <p:nvPr/>
        </p:nvSpPr>
        <p:spPr>
          <a:xfrm flipH="1">
            <a:off x="1579421" y="3522812"/>
            <a:ext cx="1654800" cy="1081200"/>
          </a:xfrm>
          <a:prstGeom prst="rect">
            <a:avLst/>
          </a:prstGeom>
          <a:noFill/>
          <a:ln>
            <a:noFill/>
          </a:ln>
        </p:spPr>
        <p:txBody>
          <a:bodyPr spcFirstLastPara="1" wrap="square" lIns="91425" tIns="91425" rIns="91425" bIns="91425" anchor="t" anchorCtr="0">
            <a:noAutofit/>
          </a:bodyPr>
          <a:lstStyle/>
          <a:p>
            <a:pPr algn="ctr"/>
            <a:r>
              <a:rPr lang="en-GB" sz="1200" b="1" dirty="0">
                <a:solidFill>
                  <a:schemeClr val="dk1"/>
                </a:solidFill>
                <a:latin typeface="Raleway Medium"/>
                <a:ea typeface="Raleway Medium"/>
                <a:cs typeface="Raleway Medium"/>
              </a:rPr>
              <a:t>Gym Negotiation and Equipment Setup</a:t>
            </a:r>
          </a:p>
        </p:txBody>
      </p:sp>
      <p:sp>
        <p:nvSpPr>
          <p:cNvPr id="501" name="Google Shape;501;p47"/>
          <p:cNvSpPr txBox="1"/>
          <p:nvPr/>
        </p:nvSpPr>
        <p:spPr>
          <a:xfrm flipH="1">
            <a:off x="2445430" y="1416288"/>
            <a:ext cx="1654800" cy="953050"/>
          </a:xfrm>
          <a:prstGeom prst="rect">
            <a:avLst/>
          </a:prstGeom>
          <a:noFill/>
          <a:ln>
            <a:noFill/>
          </a:ln>
        </p:spPr>
        <p:txBody>
          <a:bodyPr spcFirstLastPara="1" wrap="square" lIns="91425" tIns="91425" rIns="91425" bIns="91425" anchor="t" anchorCtr="0">
            <a:noAutofit/>
          </a:bodyPr>
          <a:lstStyle/>
          <a:p>
            <a:pPr algn="ctr"/>
            <a:r>
              <a:rPr lang="en-US" b="1" dirty="0" smtClean="0">
                <a:solidFill>
                  <a:schemeClr val="dk1"/>
                </a:solidFill>
                <a:latin typeface="Raleway Medium"/>
                <a:ea typeface="Raleway Medium"/>
                <a:cs typeface="Raleway Medium"/>
              </a:rPr>
              <a:t>Equipment </a:t>
            </a:r>
          </a:p>
          <a:p>
            <a:pPr algn="ctr"/>
            <a:r>
              <a:rPr lang="en-US" b="1" dirty="0" smtClean="0">
                <a:solidFill>
                  <a:schemeClr val="dk1"/>
                </a:solidFill>
                <a:latin typeface="Raleway Medium"/>
                <a:ea typeface="Raleway Medium"/>
                <a:cs typeface="Raleway Medium"/>
              </a:rPr>
              <a:t>preparation</a:t>
            </a:r>
            <a:endParaRPr lang="en-GB" b="1" dirty="0">
              <a:solidFill>
                <a:schemeClr val="dk1"/>
              </a:solidFill>
              <a:latin typeface="Raleway Medium"/>
              <a:ea typeface="Raleway Medium"/>
              <a:cs typeface="Raleway Medium"/>
            </a:endParaRPr>
          </a:p>
        </p:txBody>
      </p:sp>
      <p:sp>
        <p:nvSpPr>
          <p:cNvPr id="502" name="Google Shape;502;p47"/>
          <p:cNvSpPr txBox="1"/>
          <p:nvPr/>
        </p:nvSpPr>
        <p:spPr>
          <a:xfrm flipH="1">
            <a:off x="3311564" y="3522812"/>
            <a:ext cx="1654800" cy="1081200"/>
          </a:xfrm>
          <a:prstGeom prst="rect">
            <a:avLst/>
          </a:prstGeom>
          <a:noFill/>
          <a:ln>
            <a:noFill/>
          </a:ln>
        </p:spPr>
        <p:txBody>
          <a:bodyPr spcFirstLastPara="1" wrap="square" lIns="91425" tIns="91425" rIns="91425" bIns="91425" anchor="t" anchorCtr="0">
            <a:noAutofit/>
          </a:bodyPr>
          <a:lstStyle/>
          <a:p>
            <a:pPr algn="ctr"/>
            <a:r>
              <a:rPr lang="en-GB" b="1" dirty="0">
                <a:solidFill>
                  <a:schemeClr val="dk1"/>
                </a:solidFill>
                <a:latin typeface="Raleway Medium"/>
                <a:ea typeface="Raleway Medium"/>
                <a:cs typeface="Raleway Medium"/>
              </a:rPr>
              <a:t>Data Collection Campaign</a:t>
            </a:r>
          </a:p>
        </p:txBody>
      </p:sp>
      <p:sp>
        <p:nvSpPr>
          <p:cNvPr id="503" name="Google Shape;503;p47"/>
          <p:cNvSpPr txBox="1"/>
          <p:nvPr/>
        </p:nvSpPr>
        <p:spPr>
          <a:xfrm flipH="1">
            <a:off x="4177636" y="1416288"/>
            <a:ext cx="1654800" cy="953049"/>
          </a:xfrm>
          <a:prstGeom prst="rect">
            <a:avLst/>
          </a:prstGeom>
          <a:noFill/>
          <a:ln>
            <a:noFill/>
          </a:ln>
        </p:spPr>
        <p:txBody>
          <a:bodyPr spcFirstLastPara="1" wrap="square" lIns="91425" tIns="91425" rIns="91425" bIns="91425" anchor="t" anchorCtr="0">
            <a:noAutofit/>
          </a:bodyPr>
          <a:lstStyle/>
          <a:p>
            <a:pPr algn="ctr"/>
            <a:r>
              <a:rPr lang="en-GB" b="1" dirty="0" smtClean="0">
                <a:solidFill>
                  <a:schemeClr val="dk1"/>
                </a:solidFill>
                <a:latin typeface="Raleway Medium"/>
                <a:ea typeface="Raleway Medium"/>
                <a:cs typeface="Raleway Medium"/>
              </a:rPr>
              <a:t>Data </a:t>
            </a:r>
            <a:r>
              <a:rPr lang="en-GB" b="1" dirty="0">
                <a:solidFill>
                  <a:schemeClr val="dk1"/>
                </a:solidFill>
                <a:latin typeface="Raleway Medium"/>
                <a:ea typeface="Raleway Medium"/>
                <a:cs typeface="Raleway Medium"/>
              </a:rPr>
              <a:t>Annotation and Initial Analysis</a:t>
            </a:r>
          </a:p>
          <a:p>
            <a:pPr algn="ctr"/>
            <a:endParaRPr lang="en-GB" b="1" dirty="0">
              <a:solidFill>
                <a:schemeClr val="dk1"/>
              </a:solidFill>
              <a:latin typeface="Raleway Medium"/>
              <a:ea typeface="Raleway Medium"/>
              <a:cs typeface="Raleway Medium"/>
            </a:endParaRPr>
          </a:p>
        </p:txBody>
      </p:sp>
      <p:sp>
        <p:nvSpPr>
          <p:cNvPr id="504" name="Google Shape;504;p47"/>
          <p:cNvSpPr txBox="1"/>
          <p:nvPr/>
        </p:nvSpPr>
        <p:spPr>
          <a:xfrm flipH="1">
            <a:off x="5043707" y="3522812"/>
            <a:ext cx="1654800" cy="1081200"/>
          </a:xfrm>
          <a:prstGeom prst="rect">
            <a:avLst/>
          </a:prstGeom>
          <a:noFill/>
          <a:ln>
            <a:noFill/>
          </a:ln>
        </p:spPr>
        <p:txBody>
          <a:bodyPr spcFirstLastPara="1" wrap="square" lIns="91425" tIns="91425" rIns="91425" bIns="91425" anchor="t" anchorCtr="0">
            <a:noAutofit/>
          </a:bodyPr>
          <a:lstStyle/>
          <a:p>
            <a:pPr algn="ctr"/>
            <a:r>
              <a:rPr lang="en-GB" b="1" dirty="0">
                <a:solidFill>
                  <a:schemeClr val="dk1"/>
                </a:solidFill>
                <a:latin typeface="Raleway Medium"/>
                <a:ea typeface="Raleway Medium"/>
                <a:cs typeface="Raleway Medium"/>
              </a:rPr>
              <a:t>Collaboration with </a:t>
            </a:r>
            <a:r>
              <a:rPr lang="en-GB" b="1" dirty="0" smtClean="0">
                <a:solidFill>
                  <a:schemeClr val="dk1"/>
                </a:solidFill>
                <a:latin typeface="Raleway Medium"/>
                <a:ea typeface="Raleway Medium"/>
                <a:cs typeface="Raleway Medium"/>
              </a:rPr>
              <a:t>Expert</a:t>
            </a:r>
            <a:endParaRPr lang="en-GB" b="1" dirty="0">
              <a:solidFill>
                <a:schemeClr val="dk1"/>
              </a:solidFill>
              <a:latin typeface="Raleway Medium"/>
              <a:ea typeface="Raleway Medium"/>
              <a:cs typeface="Raleway Medium"/>
            </a:endParaRPr>
          </a:p>
        </p:txBody>
      </p:sp>
      <p:sp>
        <p:nvSpPr>
          <p:cNvPr id="505" name="Google Shape;505;p47"/>
          <p:cNvSpPr txBox="1"/>
          <p:nvPr/>
        </p:nvSpPr>
        <p:spPr>
          <a:xfrm flipH="1">
            <a:off x="5832311" y="1352212"/>
            <a:ext cx="1654800" cy="1081200"/>
          </a:xfrm>
          <a:prstGeom prst="rect">
            <a:avLst/>
          </a:prstGeom>
          <a:noFill/>
          <a:ln>
            <a:noFill/>
          </a:ln>
        </p:spPr>
        <p:txBody>
          <a:bodyPr spcFirstLastPara="1" wrap="square" lIns="91425" tIns="91425" rIns="91425" bIns="91425" anchor="t" anchorCtr="0">
            <a:noAutofit/>
          </a:bodyPr>
          <a:lstStyle/>
          <a:p>
            <a:pPr algn="ctr"/>
            <a:endParaRPr lang="en-US" b="1" dirty="0" smtClean="0"/>
          </a:p>
          <a:p>
            <a:pPr algn="ctr"/>
            <a:r>
              <a:rPr lang="en-US" b="1" dirty="0">
                <a:solidFill>
                  <a:schemeClr val="dk1"/>
                </a:solidFill>
                <a:latin typeface="Raleway Medium"/>
                <a:ea typeface="Raleway Medium"/>
                <a:cs typeface="Raleway Medium"/>
              </a:rPr>
              <a:t>Preparing Scoring Criteria</a:t>
            </a:r>
            <a:endParaRPr lang="en-GB" b="1" dirty="0">
              <a:solidFill>
                <a:schemeClr val="dk1"/>
              </a:solidFill>
              <a:latin typeface="Raleway Medium"/>
              <a:ea typeface="Raleway Medium"/>
              <a:cs typeface="Raleway Medium"/>
            </a:endParaRPr>
          </a:p>
        </p:txBody>
      </p:sp>
      <p:sp>
        <p:nvSpPr>
          <p:cNvPr id="506" name="Google Shape;506;p47"/>
          <p:cNvSpPr txBox="1"/>
          <p:nvPr/>
        </p:nvSpPr>
        <p:spPr>
          <a:xfrm flipH="1">
            <a:off x="6775851" y="3522812"/>
            <a:ext cx="1654800" cy="1081200"/>
          </a:xfrm>
          <a:prstGeom prst="rect">
            <a:avLst/>
          </a:prstGeom>
          <a:noFill/>
          <a:ln>
            <a:noFill/>
          </a:ln>
        </p:spPr>
        <p:txBody>
          <a:bodyPr spcFirstLastPara="1" wrap="square" lIns="91425" tIns="91425" rIns="91425" bIns="91425" anchor="t" anchorCtr="0">
            <a:noAutofit/>
          </a:bodyPr>
          <a:lstStyle/>
          <a:p>
            <a:endParaRPr lang="en-GB" sz="1200" b="1" dirty="0"/>
          </a:p>
          <a:p>
            <a:pPr algn="ctr"/>
            <a:r>
              <a:rPr lang="en-GB" b="1" dirty="0">
                <a:solidFill>
                  <a:schemeClr val="dk1"/>
                </a:solidFill>
                <a:latin typeface="Raleway Medium"/>
                <a:ea typeface="Raleway Medium"/>
                <a:cs typeface="Raleway Medium"/>
              </a:rPr>
              <a:t>Documentation and Future Planning</a:t>
            </a:r>
          </a:p>
        </p:txBody>
      </p:sp>
      <p:sp>
        <p:nvSpPr>
          <p:cNvPr id="507" name="Google Shape;507;p47"/>
          <p:cNvSpPr txBox="1"/>
          <p:nvPr/>
        </p:nvSpPr>
        <p:spPr>
          <a:xfrm>
            <a:off x="1173399"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01</a:t>
            </a:r>
            <a:endParaRPr sz="3000">
              <a:solidFill>
                <a:schemeClr val="lt1"/>
              </a:solidFill>
              <a:latin typeface="Raleway ExtraBold"/>
              <a:ea typeface="Raleway ExtraBold"/>
              <a:cs typeface="Raleway ExtraBold"/>
              <a:sym typeface="Raleway ExtraBold"/>
            </a:endParaRPr>
          </a:p>
        </p:txBody>
      </p:sp>
      <p:sp>
        <p:nvSpPr>
          <p:cNvPr id="508" name="Google Shape;508;p47"/>
          <p:cNvSpPr txBox="1"/>
          <p:nvPr/>
        </p:nvSpPr>
        <p:spPr>
          <a:xfrm>
            <a:off x="3771490"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04</a:t>
            </a:r>
            <a:endParaRPr sz="3000">
              <a:solidFill>
                <a:schemeClr val="lt1"/>
              </a:solidFill>
              <a:latin typeface="Raleway ExtraBold"/>
              <a:ea typeface="Raleway ExtraBold"/>
              <a:cs typeface="Raleway ExtraBold"/>
              <a:sym typeface="Raleway ExtraBold"/>
            </a:endParaRPr>
          </a:p>
        </p:txBody>
      </p:sp>
      <p:sp>
        <p:nvSpPr>
          <p:cNvPr id="509" name="Google Shape;509;p47"/>
          <p:cNvSpPr txBox="1"/>
          <p:nvPr/>
        </p:nvSpPr>
        <p:spPr>
          <a:xfrm>
            <a:off x="2039347"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02</a:t>
            </a:r>
            <a:endParaRPr sz="3000">
              <a:solidFill>
                <a:schemeClr val="lt1"/>
              </a:solidFill>
              <a:latin typeface="Raleway ExtraBold"/>
              <a:ea typeface="Raleway ExtraBold"/>
              <a:cs typeface="Raleway ExtraBold"/>
              <a:sym typeface="Raleway ExtraBold"/>
            </a:endParaRPr>
          </a:p>
        </p:txBody>
      </p:sp>
      <p:sp>
        <p:nvSpPr>
          <p:cNvPr id="510" name="Google Shape;510;p47"/>
          <p:cNvSpPr txBox="1"/>
          <p:nvPr/>
        </p:nvSpPr>
        <p:spPr>
          <a:xfrm>
            <a:off x="4637561"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05</a:t>
            </a:r>
            <a:endParaRPr sz="3000">
              <a:solidFill>
                <a:schemeClr val="lt1"/>
              </a:solidFill>
              <a:latin typeface="Raleway ExtraBold"/>
              <a:ea typeface="Raleway ExtraBold"/>
              <a:cs typeface="Raleway ExtraBold"/>
              <a:sym typeface="Raleway ExtraBold"/>
            </a:endParaRPr>
          </a:p>
        </p:txBody>
      </p:sp>
      <p:sp>
        <p:nvSpPr>
          <p:cNvPr id="511" name="Google Shape;511;p47"/>
          <p:cNvSpPr txBox="1"/>
          <p:nvPr/>
        </p:nvSpPr>
        <p:spPr>
          <a:xfrm>
            <a:off x="2905419"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03</a:t>
            </a:r>
            <a:endParaRPr sz="3000">
              <a:solidFill>
                <a:schemeClr val="lt1"/>
              </a:solidFill>
              <a:latin typeface="Raleway ExtraBold"/>
              <a:ea typeface="Raleway ExtraBold"/>
              <a:cs typeface="Raleway ExtraBold"/>
              <a:sym typeface="Raleway ExtraBold"/>
            </a:endParaRPr>
          </a:p>
        </p:txBody>
      </p:sp>
      <p:sp>
        <p:nvSpPr>
          <p:cNvPr id="512" name="Google Shape;512;p47"/>
          <p:cNvSpPr txBox="1"/>
          <p:nvPr/>
        </p:nvSpPr>
        <p:spPr>
          <a:xfrm>
            <a:off x="5503633"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06</a:t>
            </a:r>
            <a:endParaRPr sz="3000">
              <a:solidFill>
                <a:schemeClr val="lt1"/>
              </a:solidFill>
              <a:latin typeface="Raleway ExtraBold"/>
              <a:ea typeface="Raleway ExtraBold"/>
              <a:cs typeface="Raleway ExtraBold"/>
              <a:sym typeface="Raleway ExtraBold"/>
            </a:endParaRPr>
          </a:p>
        </p:txBody>
      </p:sp>
      <p:sp>
        <p:nvSpPr>
          <p:cNvPr id="513" name="Google Shape;513;p47"/>
          <p:cNvSpPr txBox="1"/>
          <p:nvPr/>
        </p:nvSpPr>
        <p:spPr>
          <a:xfrm>
            <a:off x="6369704"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07</a:t>
            </a:r>
            <a:endParaRPr sz="3000">
              <a:solidFill>
                <a:schemeClr val="lt1"/>
              </a:solidFill>
              <a:latin typeface="Raleway ExtraBold"/>
              <a:ea typeface="Raleway ExtraBold"/>
              <a:cs typeface="Raleway ExtraBold"/>
              <a:sym typeface="Raleway ExtraBold"/>
            </a:endParaRPr>
          </a:p>
        </p:txBody>
      </p:sp>
      <p:sp>
        <p:nvSpPr>
          <p:cNvPr id="514" name="Google Shape;514;p47"/>
          <p:cNvSpPr txBox="1"/>
          <p:nvPr/>
        </p:nvSpPr>
        <p:spPr>
          <a:xfrm>
            <a:off x="7235901" y="2580373"/>
            <a:ext cx="734700" cy="731400"/>
          </a:xfrm>
          <a:prstGeom prst="rect">
            <a:avLst/>
          </a:prstGeom>
          <a:solidFill>
            <a:srgbClr val="0E1D3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Raleway ExtraBold"/>
                <a:ea typeface="Raleway ExtraBold"/>
                <a:cs typeface="Raleway ExtraBold"/>
                <a:sym typeface="Raleway ExtraBold"/>
              </a:rPr>
              <a:t>08</a:t>
            </a:r>
            <a:endParaRPr sz="3000">
              <a:solidFill>
                <a:schemeClr val="lt1"/>
              </a:solidFill>
              <a:latin typeface="Raleway ExtraBold"/>
              <a:ea typeface="Raleway ExtraBold"/>
              <a:cs typeface="Raleway ExtraBold"/>
              <a:sym typeface="Raleway ExtraBold"/>
            </a:endParaRPr>
          </a:p>
        </p:txBody>
      </p:sp>
      <p:cxnSp>
        <p:nvCxnSpPr>
          <p:cNvPr id="515" name="Google Shape;515;p47"/>
          <p:cNvCxnSpPr>
            <a:stCxn id="507" idx="0"/>
            <a:endCxn id="499" idx="2"/>
          </p:cNvCxnSpPr>
          <p:nvPr/>
        </p:nvCxnSpPr>
        <p:spPr>
          <a:xfrm rot="10800000">
            <a:off x="1540749" y="2369473"/>
            <a:ext cx="0" cy="210900"/>
          </a:xfrm>
          <a:prstGeom prst="straightConnector1">
            <a:avLst/>
          </a:prstGeom>
          <a:noFill/>
          <a:ln w="19050" cap="flat" cmpd="sng">
            <a:solidFill>
              <a:schemeClr val="dk1"/>
            </a:solidFill>
            <a:prstDash val="solid"/>
            <a:round/>
            <a:headEnd type="none" w="med" len="med"/>
            <a:tailEnd type="none" w="med" len="med"/>
          </a:ln>
        </p:spPr>
      </p:cxnSp>
      <p:cxnSp>
        <p:nvCxnSpPr>
          <p:cNvPr id="516" name="Google Shape;516;p47"/>
          <p:cNvCxnSpPr>
            <a:stCxn id="500" idx="0"/>
            <a:endCxn id="509" idx="2"/>
          </p:cNvCxnSpPr>
          <p:nvPr/>
        </p:nvCxnSpPr>
        <p:spPr>
          <a:xfrm rot="10800000">
            <a:off x="2406821" y="3311912"/>
            <a:ext cx="0" cy="210900"/>
          </a:xfrm>
          <a:prstGeom prst="straightConnector1">
            <a:avLst/>
          </a:prstGeom>
          <a:noFill/>
          <a:ln w="19050" cap="flat" cmpd="sng">
            <a:solidFill>
              <a:schemeClr val="dk1"/>
            </a:solidFill>
            <a:prstDash val="solid"/>
            <a:round/>
            <a:headEnd type="none" w="med" len="med"/>
            <a:tailEnd type="none" w="med" len="med"/>
          </a:ln>
        </p:spPr>
      </p:cxnSp>
      <p:cxnSp>
        <p:nvCxnSpPr>
          <p:cNvPr id="517" name="Google Shape;517;p47"/>
          <p:cNvCxnSpPr>
            <a:stCxn id="511" idx="0"/>
            <a:endCxn id="501" idx="2"/>
          </p:cNvCxnSpPr>
          <p:nvPr/>
        </p:nvCxnSpPr>
        <p:spPr>
          <a:xfrm flipV="1">
            <a:off x="3272769" y="2369338"/>
            <a:ext cx="61" cy="211035"/>
          </a:xfrm>
          <a:prstGeom prst="straightConnector1">
            <a:avLst/>
          </a:prstGeom>
          <a:noFill/>
          <a:ln w="19050" cap="flat" cmpd="sng">
            <a:solidFill>
              <a:schemeClr val="dk1"/>
            </a:solidFill>
            <a:prstDash val="solid"/>
            <a:round/>
            <a:headEnd type="none" w="med" len="med"/>
            <a:tailEnd type="none" w="med" len="med"/>
          </a:ln>
        </p:spPr>
      </p:cxnSp>
      <p:cxnSp>
        <p:nvCxnSpPr>
          <p:cNvPr id="518" name="Google Shape;518;p47"/>
          <p:cNvCxnSpPr>
            <a:stCxn id="502" idx="0"/>
            <a:endCxn id="508" idx="2"/>
          </p:cNvCxnSpPr>
          <p:nvPr/>
        </p:nvCxnSpPr>
        <p:spPr>
          <a:xfrm rot="10800000">
            <a:off x="4138964" y="3311912"/>
            <a:ext cx="0" cy="210900"/>
          </a:xfrm>
          <a:prstGeom prst="straightConnector1">
            <a:avLst/>
          </a:prstGeom>
          <a:noFill/>
          <a:ln w="19050" cap="flat" cmpd="sng">
            <a:solidFill>
              <a:schemeClr val="dk1"/>
            </a:solidFill>
            <a:prstDash val="solid"/>
            <a:round/>
            <a:headEnd type="none" w="med" len="med"/>
            <a:tailEnd type="none" w="med" len="med"/>
          </a:ln>
        </p:spPr>
      </p:cxnSp>
      <p:cxnSp>
        <p:nvCxnSpPr>
          <p:cNvPr id="519" name="Google Shape;519;p47"/>
          <p:cNvCxnSpPr>
            <a:stCxn id="510" idx="0"/>
            <a:endCxn id="503" idx="2"/>
          </p:cNvCxnSpPr>
          <p:nvPr/>
        </p:nvCxnSpPr>
        <p:spPr>
          <a:xfrm flipV="1">
            <a:off x="5004911" y="2369337"/>
            <a:ext cx="125" cy="211036"/>
          </a:xfrm>
          <a:prstGeom prst="straightConnector1">
            <a:avLst/>
          </a:prstGeom>
          <a:noFill/>
          <a:ln w="19050" cap="flat" cmpd="sng">
            <a:solidFill>
              <a:schemeClr val="dk1"/>
            </a:solidFill>
            <a:prstDash val="solid"/>
            <a:round/>
            <a:headEnd type="none" w="med" len="med"/>
            <a:tailEnd type="none" w="med" len="med"/>
          </a:ln>
        </p:spPr>
      </p:cxnSp>
      <p:cxnSp>
        <p:nvCxnSpPr>
          <p:cNvPr id="520" name="Google Shape;520;p47"/>
          <p:cNvCxnSpPr>
            <a:stCxn id="504" idx="0"/>
            <a:endCxn id="512" idx="2"/>
          </p:cNvCxnSpPr>
          <p:nvPr/>
        </p:nvCxnSpPr>
        <p:spPr>
          <a:xfrm rot="10800000">
            <a:off x="5871107" y="3311912"/>
            <a:ext cx="0" cy="210900"/>
          </a:xfrm>
          <a:prstGeom prst="straightConnector1">
            <a:avLst/>
          </a:prstGeom>
          <a:noFill/>
          <a:ln w="19050" cap="flat" cmpd="sng">
            <a:solidFill>
              <a:schemeClr val="dk1"/>
            </a:solidFill>
            <a:prstDash val="solid"/>
            <a:round/>
            <a:headEnd type="none" w="med" len="med"/>
            <a:tailEnd type="none" w="med" len="med"/>
          </a:ln>
        </p:spPr>
      </p:cxnSp>
      <p:cxnSp>
        <p:nvCxnSpPr>
          <p:cNvPr id="521" name="Google Shape;521;p47"/>
          <p:cNvCxnSpPr>
            <a:stCxn id="506" idx="0"/>
            <a:endCxn id="514" idx="2"/>
          </p:cNvCxnSpPr>
          <p:nvPr/>
        </p:nvCxnSpPr>
        <p:spPr>
          <a:xfrm rot="10800000">
            <a:off x="7603251" y="3311912"/>
            <a:ext cx="0" cy="210900"/>
          </a:xfrm>
          <a:prstGeom prst="straightConnector1">
            <a:avLst/>
          </a:prstGeom>
          <a:noFill/>
          <a:ln w="19050" cap="flat" cmpd="sng">
            <a:solidFill>
              <a:schemeClr val="dk1"/>
            </a:solidFill>
            <a:prstDash val="solid"/>
            <a:round/>
            <a:headEnd type="none" w="med" len="med"/>
            <a:tailEnd type="none" w="med" len="med"/>
          </a:ln>
        </p:spPr>
      </p:cxnSp>
      <p:sp>
        <p:nvSpPr>
          <p:cNvPr id="522" name="Google Shape;522;p47"/>
          <p:cNvSpPr/>
          <p:nvPr/>
        </p:nvSpPr>
        <p:spPr>
          <a:xfrm rot="10800000" flipH="1">
            <a:off x="713475" y="4286400"/>
            <a:ext cx="713100" cy="857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523" name="Google Shape;523;p47"/>
          <p:cNvCxnSpPr>
            <a:stCxn id="509" idx="1"/>
            <a:endCxn id="507" idx="3"/>
          </p:cNvCxnSpPr>
          <p:nvPr/>
        </p:nvCxnSpPr>
        <p:spPr>
          <a:xfrm rot="10800000">
            <a:off x="1908247" y="2946073"/>
            <a:ext cx="131100" cy="0"/>
          </a:xfrm>
          <a:prstGeom prst="straightConnector1">
            <a:avLst/>
          </a:prstGeom>
          <a:noFill/>
          <a:ln w="19050" cap="flat" cmpd="sng">
            <a:solidFill>
              <a:schemeClr val="dk1"/>
            </a:solidFill>
            <a:prstDash val="solid"/>
            <a:round/>
            <a:headEnd type="none" w="med" len="med"/>
            <a:tailEnd type="none" w="med" len="med"/>
          </a:ln>
        </p:spPr>
      </p:cxnSp>
      <p:cxnSp>
        <p:nvCxnSpPr>
          <p:cNvPr id="524" name="Google Shape;524;p47"/>
          <p:cNvCxnSpPr>
            <a:stCxn id="511" idx="1"/>
            <a:endCxn id="509" idx="3"/>
          </p:cNvCxnSpPr>
          <p:nvPr/>
        </p:nvCxnSpPr>
        <p:spPr>
          <a:xfrm rot="10800000">
            <a:off x="2774019"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525" name="Google Shape;525;p47"/>
          <p:cNvCxnSpPr>
            <a:stCxn id="508" idx="1"/>
            <a:endCxn id="511" idx="3"/>
          </p:cNvCxnSpPr>
          <p:nvPr/>
        </p:nvCxnSpPr>
        <p:spPr>
          <a:xfrm rot="10800000">
            <a:off x="3640090"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526" name="Google Shape;526;p47"/>
          <p:cNvCxnSpPr>
            <a:stCxn id="510" idx="1"/>
            <a:endCxn id="508" idx="3"/>
          </p:cNvCxnSpPr>
          <p:nvPr/>
        </p:nvCxnSpPr>
        <p:spPr>
          <a:xfrm rot="10800000">
            <a:off x="4506161"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527" name="Google Shape;527;p47"/>
          <p:cNvCxnSpPr>
            <a:stCxn id="512" idx="1"/>
            <a:endCxn id="510" idx="3"/>
          </p:cNvCxnSpPr>
          <p:nvPr/>
        </p:nvCxnSpPr>
        <p:spPr>
          <a:xfrm rot="10800000">
            <a:off x="5372233"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528" name="Google Shape;528;p47"/>
          <p:cNvCxnSpPr>
            <a:stCxn id="513" idx="1"/>
            <a:endCxn id="512" idx="3"/>
          </p:cNvCxnSpPr>
          <p:nvPr/>
        </p:nvCxnSpPr>
        <p:spPr>
          <a:xfrm rot="10800000">
            <a:off x="6238304"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529" name="Google Shape;529;p47"/>
          <p:cNvCxnSpPr>
            <a:stCxn id="514" idx="1"/>
            <a:endCxn id="513" idx="3"/>
          </p:cNvCxnSpPr>
          <p:nvPr/>
        </p:nvCxnSpPr>
        <p:spPr>
          <a:xfrm rot="10800000">
            <a:off x="7104501" y="2946073"/>
            <a:ext cx="131400" cy="0"/>
          </a:xfrm>
          <a:prstGeom prst="straightConnector1">
            <a:avLst/>
          </a:prstGeom>
          <a:noFill/>
          <a:ln w="19050" cap="flat" cmpd="sng">
            <a:solidFill>
              <a:schemeClr val="dk1"/>
            </a:solidFill>
            <a:prstDash val="solid"/>
            <a:round/>
            <a:headEnd type="none" w="med" len="med"/>
            <a:tailEnd type="none" w="med" len="med"/>
          </a:ln>
        </p:spPr>
      </p:cxnSp>
      <p:cxnSp>
        <p:nvCxnSpPr>
          <p:cNvPr id="39" name="Google Shape;519;p47"/>
          <p:cNvCxnSpPr/>
          <p:nvPr/>
        </p:nvCxnSpPr>
        <p:spPr>
          <a:xfrm flipV="1">
            <a:off x="6737053" y="2369334"/>
            <a:ext cx="125" cy="211036"/>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theme/theme1.xml><?xml version="1.0" encoding="utf-8"?>
<a:theme xmlns:a="http://schemas.openxmlformats.org/drawingml/2006/main" name="Succession Planning Project Proposal by Slidesgo">
  <a:themeElements>
    <a:clrScheme name="Simple Light">
      <a:dk1>
        <a:srgbClr val="0E1D35"/>
      </a:dk1>
      <a:lt1>
        <a:srgbClr val="FAFAFA"/>
      </a:lt1>
      <a:dk2>
        <a:srgbClr val="C3C3C3"/>
      </a:dk2>
      <a:lt2>
        <a:srgbClr val="7C8594"/>
      </a:lt2>
      <a:accent1>
        <a:srgbClr val="2B3B5D"/>
      </a:accent1>
      <a:accent2>
        <a:srgbClr val="15253F"/>
      </a:accent2>
      <a:accent3>
        <a:srgbClr val="FFFFFF"/>
      </a:accent3>
      <a:accent4>
        <a:srgbClr val="FFFFFF"/>
      </a:accent4>
      <a:accent5>
        <a:srgbClr val="FFFFFF"/>
      </a:accent5>
      <a:accent6>
        <a:srgbClr val="FFFFFF"/>
      </a:accent6>
      <a:hlink>
        <a:srgbClr val="0E1D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516</TotalTime>
  <Words>2154</Words>
  <Application>Microsoft Office PowerPoint</Application>
  <PresentationFormat>On-screen Show (16:9)</PresentationFormat>
  <Paragraphs>320</Paragraphs>
  <Slides>29</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Raleway ExtraBold</vt:lpstr>
      <vt:lpstr>Raleway Medium</vt:lpstr>
      <vt:lpstr>Raleway</vt:lpstr>
      <vt:lpstr>ui-sans-serif</vt:lpstr>
      <vt:lpstr>Open Sans</vt:lpstr>
      <vt:lpstr>Courier New</vt:lpstr>
      <vt:lpstr>PT Sans</vt:lpstr>
      <vt:lpstr>Wingdings</vt:lpstr>
      <vt:lpstr>Arial</vt:lpstr>
      <vt:lpstr>Perpetua Titling MT</vt:lpstr>
      <vt:lpstr>Succession Planning Project Proposal by Slidesgo</vt:lpstr>
      <vt:lpstr>Virtual Coaching Deep Learning Project</vt:lpstr>
      <vt:lpstr>Team Members</vt:lpstr>
      <vt:lpstr>Table of contents</vt:lpstr>
      <vt:lpstr>Objectives of the project</vt:lpstr>
      <vt:lpstr>Objectives</vt:lpstr>
      <vt:lpstr>PowerPoint Presentation</vt:lpstr>
      <vt:lpstr>Resources</vt:lpstr>
      <vt:lpstr>PowerPoint Presentation</vt:lpstr>
      <vt:lpstr>Project timeline</vt:lpstr>
      <vt:lpstr>Data Access Challenges</vt:lpstr>
      <vt:lpstr>Gym Selection Process</vt:lpstr>
      <vt:lpstr>Equipment Overview </vt:lpstr>
      <vt:lpstr>PowerPoint Presentation</vt:lpstr>
      <vt:lpstr>Data Collection Campaign </vt:lpstr>
      <vt:lpstr>Successes and Participation</vt:lpstr>
      <vt:lpstr>Photo showcase</vt:lpstr>
      <vt:lpstr>Data Collection Progress and Collaboration </vt:lpstr>
      <vt:lpstr>Enhanced Data Annotation and Collection</vt:lpstr>
      <vt:lpstr>🚺 Females: 14 🚹 Males: 36     </vt:lpstr>
      <vt:lpstr>Completion of Metadata Annotations  </vt:lpstr>
      <vt:lpstr>375 Videos</vt:lpstr>
      <vt:lpstr>Data Management and Collaboration</vt:lpstr>
      <vt:lpstr>Collaboration with Expert for Scoring Criteria</vt:lpstr>
      <vt:lpstr>Refinement of Scoring Process and Completion Efforts</vt:lpstr>
      <vt:lpstr>scoring criteria for a single leg Romanian Deadlift (RDL) exercise</vt:lpstr>
      <vt:lpstr>scoring criteria for the lunges exercise:</vt:lpstr>
      <vt:lpstr>scoring criteria for the SQUAT exercise:</vt:lpstr>
      <vt:lpstr>Data Processing and Analysis Preparation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Coaching Deep Learning Project</dc:title>
  <dc:creator>rana zayed</dc:creator>
  <cp:lastModifiedBy>user</cp:lastModifiedBy>
  <cp:revision>72</cp:revision>
  <dcterms:modified xsi:type="dcterms:W3CDTF">2024-05-24T13:31:45Z</dcterms:modified>
</cp:coreProperties>
</file>